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84" r:id="rId5"/>
    <p:sldId id="280" r:id="rId6"/>
    <p:sldId id="264" r:id="rId7"/>
    <p:sldId id="285" r:id="rId8"/>
    <p:sldId id="293" r:id="rId9"/>
    <p:sldId id="298" r:id="rId10"/>
    <p:sldId id="294" r:id="rId11"/>
    <p:sldId id="295" r:id="rId12"/>
    <p:sldId id="297" r:id="rId13"/>
    <p:sldId id="296" r:id="rId14"/>
    <p:sldId id="281" r:id="rId15"/>
    <p:sldId id="286" r:id="rId16"/>
    <p:sldId id="288" r:id="rId17"/>
    <p:sldId id="289" r:id="rId18"/>
    <p:sldId id="290" r:id="rId19"/>
    <p:sldId id="283" r:id="rId20"/>
    <p:sldId id="287" r:id="rId21"/>
    <p:sldId id="292" r:id="rId22"/>
  </p:sldIdLst>
  <p:sldSz cx="9144000" cy="6858000" type="screen4x3"/>
  <p:notesSz cx="7104063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88294"/>
    <a:srgbClr val="D81826"/>
    <a:srgbClr val="E09B10"/>
    <a:srgbClr val="1F3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1" autoAdjust="0"/>
    <p:restoredTop sz="90979"/>
  </p:normalViewPr>
  <p:slideViewPr>
    <p:cSldViewPr>
      <p:cViewPr varScale="1">
        <p:scale>
          <a:sx n="102" d="100"/>
          <a:sy n="102" d="100"/>
        </p:scale>
        <p:origin x="10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dciferri\Documents\ASVIS\anci\abitazion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iferri\Documents\ASVIS\anci\slide%202%20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dciferri\Documents\ASVIS\anci\verd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dciferri\Documents\ASVIS\anci\appendice%20statistica%20urbes\10_Ambiente_04%20Disponibilit&#224;%20di%20verde%20urban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ci\appendice%20statistica%20urbes\10_Ambiente_01%20Dispersione%20di%20rete%20di%20acqua%20potabil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ci\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dciferri\Documents\ASVIS\anci\appendice%20statistica%20urbes\12_Qualit&#224;%20dei%20servizi_04%20Raccolta%20differenzi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iferri\Documents\ASVIS\anci\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dciferri\Documents\ASVIS\anci\appendice%20statistica%20urbes\06_Politica%20e%20istituzioni_02%20Donne%20consiglieri%20comunal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dciferri\Documents\ASVIS\anci\appendice%20statistica%20urbes\02_Istruzione_05%20N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dciferri\Documents\ASVIS\anci\appendice%20statistica%20urbes\04_Benessere%20economico_04%20Persone%20in%20famiglie%20senza%20occupa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dciferri\Documents\ASVIS\anci\appendice%20statistica%20urbes\05_Relazioni%20sociali_02%20Istituzioni%20non%20profi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dciferri\Documents\ASVIS\anci\appendice%20statistica%20urbes\05_Relazioni%20sociali_01%20Volontari%20delle%20unit&#224;%20locali%20delle%20Istituzioni%20non%20profi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dciferri\Documents\ASVIS\anci\appendice%20statistica%20urbes\01_Salute_01%20Speranza%20di%20vita%20alla%20nasci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dciferri\Documents\ASVIS\anci\slide%202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'senza fissa dimora'!$B$51</c:f>
              <c:strCache>
                <c:ptCount val="1"/>
                <c:pt idx="0">
                  <c:v>Senza fissa dimora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'senza fissa dimora'!$A$52:$A$55</c:f>
              <c:strCache>
                <c:ptCount val="4"/>
                <c:pt idx="0">
                  <c:v>Milano</c:v>
                </c:pt>
                <c:pt idx="1">
                  <c:v>Roma</c:v>
                </c:pt>
                <c:pt idx="2">
                  <c:v>Torino</c:v>
                </c:pt>
                <c:pt idx="3">
                  <c:v>Bologna</c:v>
                </c:pt>
              </c:strCache>
            </c:strRef>
          </c:cat>
          <c:val>
            <c:numRef>
              <c:f>'senza fissa dimora'!$B$52:$B$55</c:f>
              <c:numCache>
                <c:formatCode>General</c:formatCode>
                <c:ptCount val="4"/>
                <c:pt idx="0">
                  <c:v>12004.0</c:v>
                </c:pt>
                <c:pt idx="1">
                  <c:v>7709.0</c:v>
                </c:pt>
                <c:pt idx="2">
                  <c:v>1729.0</c:v>
                </c:pt>
                <c:pt idx="3">
                  <c:v>1032.0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73-4FB8-8967-CE0E485F6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87542048"/>
        <c:axId val="2124477504"/>
      </c:barChart>
      <c:catAx>
        <c:axId val="-208754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24477504"/>
        <c:crosses val="autoZero"/>
        <c:auto val="1"/>
        <c:lblAlgn val="ctr"/>
        <c:lblOffset val="100"/>
        <c:noMultiLvlLbl val="0"/>
      </c:catAx>
      <c:valAx>
        <c:axId val="212447750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-208754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D5-4713-85D2-4029171090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grafico!$A$2:$A$33</c:f>
              <c:strCache>
                <c:ptCount val="32"/>
                <c:pt idx="0">
                  <c:v>Italia</c:v>
                </c:pt>
                <c:pt idx="1">
                  <c:v>Olbia</c:v>
                </c:pt>
                <c:pt idx="2">
                  <c:v>Crotone</c:v>
                </c:pt>
                <c:pt idx="3">
                  <c:v>Bolzano / Bozen</c:v>
                </c:pt>
                <c:pt idx="4">
                  <c:v>Grosseto</c:v>
                </c:pt>
                <c:pt idx="5">
                  <c:v>Brindisi</c:v>
                </c:pt>
                <c:pt idx="6">
                  <c:v>Isernia</c:v>
                </c:pt>
                <c:pt idx="7">
                  <c:v>Pordenone</c:v>
                </c:pt>
                <c:pt idx="8">
                  <c:v>Carbonia</c:v>
                </c:pt>
                <c:pt idx="9">
                  <c:v>Cagliari</c:v>
                </c:pt>
                <c:pt idx="10">
                  <c:v>Benevento</c:v>
                </c:pt>
                <c:pt idx="11">
                  <c:v>Rimini</c:v>
                </c:pt>
                <c:pt idx="12">
                  <c:v>Cosenza</c:v>
                </c:pt>
                <c:pt idx="13">
                  <c:v>Ravenna</c:v>
                </c:pt>
                <c:pt idx="14">
                  <c:v>Trieste</c:v>
                </c:pt>
                <c:pt idx="15">
                  <c:v>Parma</c:v>
                </c:pt>
                <c:pt idx="16">
                  <c:v>Savona</c:v>
                </c:pt>
                <c:pt idx="17">
                  <c:v>Villacidro</c:v>
                </c:pt>
                <c:pt idx="18">
                  <c:v>Firenze</c:v>
                </c:pt>
                <c:pt idx="19">
                  <c:v>Palermo</c:v>
                </c:pt>
                <c:pt idx="20">
                  <c:v>Salerno</c:v>
                </c:pt>
                <c:pt idx="21">
                  <c:v>Latina</c:v>
                </c:pt>
                <c:pt idx="22">
                  <c:v>Caserta</c:v>
                </c:pt>
                <c:pt idx="23">
                  <c:v>Bologna</c:v>
                </c:pt>
                <c:pt idx="24">
                  <c:v>Novara</c:v>
                </c:pt>
                <c:pt idx="25">
                  <c:v>Varese</c:v>
                </c:pt>
                <c:pt idx="26">
                  <c:v>Torino</c:v>
                </c:pt>
                <c:pt idx="27">
                  <c:v>Genova</c:v>
                </c:pt>
                <c:pt idx="28">
                  <c:v>Napoli</c:v>
                </c:pt>
                <c:pt idx="29">
                  <c:v>Milano</c:v>
                </c:pt>
                <c:pt idx="30">
                  <c:v>Venezia</c:v>
                </c:pt>
                <c:pt idx="31">
                  <c:v>Roma</c:v>
                </c:pt>
              </c:strCache>
            </c:strRef>
          </c:cat>
          <c:val>
            <c:numRef>
              <c:f>grafico!$B$2:$B$33</c:f>
              <c:numCache>
                <c:formatCode>0.0</c:formatCode>
                <c:ptCount val="32"/>
                <c:pt idx="0" formatCode="#,##0.0">
                  <c:v>23.37602817388798</c:v>
                </c:pt>
                <c:pt idx="1">
                  <c:v>16.04644565626703</c:v>
                </c:pt>
                <c:pt idx="2">
                  <c:v>16.68758942853719</c:v>
                </c:pt>
                <c:pt idx="3">
                  <c:v>17.3296054484131</c:v>
                </c:pt>
                <c:pt idx="4">
                  <c:v>17.53568099401836</c:v>
                </c:pt>
                <c:pt idx="5">
                  <c:v>17.58457640031011</c:v>
                </c:pt>
                <c:pt idx="6">
                  <c:v>17.66430009906933</c:v>
                </c:pt>
                <c:pt idx="7">
                  <c:v>18.75577690825367</c:v>
                </c:pt>
                <c:pt idx="8">
                  <c:v>19.37630341924999</c:v>
                </c:pt>
                <c:pt idx="9">
                  <c:v>19.63091984392508</c:v>
                </c:pt>
                <c:pt idx="10">
                  <c:v>19.86345917370863</c:v>
                </c:pt>
                <c:pt idx="11">
                  <c:v>19.96523199711194</c:v>
                </c:pt>
                <c:pt idx="12">
                  <c:v>20.31839569556008</c:v>
                </c:pt>
                <c:pt idx="13">
                  <c:v>20.44894717721157</c:v>
                </c:pt>
                <c:pt idx="14">
                  <c:v>20.45645917128483</c:v>
                </c:pt>
                <c:pt idx="15">
                  <c:v>21.1354252279215</c:v>
                </c:pt>
                <c:pt idx="16">
                  <c:v>21.43236337900369</c:v>
                </c:pt>
                <c:pt idx="17">
                  <c:v>22.83726539804621</c:v>
                </c:pt>
                <c:pt idx="18">
                  <c:v>23.08212419189057</c:v>
                </c:pt>
                <c:pt idx="19">
                  <c:v>23.20868720967419</c:v>
                </c:pt>
                <c:pt idx="20">
                  <c:v>23.26792802910366</c:v>
                </c:pt>
                <c:pt idx="21">
                  <c:v>23.65846854022314</c:v>
                </c:pt>
                <c:pt idx="22">
                  <c:v>24.0296921118833</c:v>
                </c:pt>
                <c:pt idx="23">
                  <c:v>24.21069179550796</c:v>
                </c:pt>
                <c:pt idx="24">
                  <c:v>24.52382083881756</c:v>
                </c:pt>
                <c:pt idx="25">
                  <c:v>25.68024310252649</c:v>
                </c:pt>
                <c:pt idx="26">
                  <c:v>26.85320699165307</c:v>
                </c:pt>
                <c:pt idx="27">
                  <c:v>27.00803184233342</c:v>
                </c:pt>
                <c:pt idx="28">
                  <c:v>27.06514238182158</c:v>
                </c:pt>
                <c:pt idx="29">
                  <c:v>28.37148934270009</c:v>
                </c:pt>
                <c:pt idx="30">
                  <c:v>28.58997204579699</c:v>
                </c:pt>
                <c:pt idx="31">
                  <c:v>33.49877353920118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D5-4713-85D2-402917109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85071920"/>
        <c:axId val="2130536208"/>
      </c:barChart>
      <c:catAx>
        <c:axId val="-208507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2130536208"/>
        <c:crosses val="autoZero"/>
        <c:auto val="1"/>
        <c:lblAlgn val="ctr"/>
        <c:lblOffset val="100"/>
        <c:noMultiLvlLbl val="0"/>
      </c:catAx>
      <c:valAx>
        <c:axId val="2130536208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8507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grafico!$B$1</c:f>
              <c:strCache>
                <c:ptCount val="1"/>
                <c:pt idx="0">
                  <c:v>indice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grafico!$A$2:$A$29</c:f>
              <c:strCache>
                <c:ptCount val="28"/>
                <c:pt idx="0">
                  <c:v>Roma</c:v>
                </c:pt>
                <c:pt idx="1">
                  <c:v>Milano</c:v>
                </c:pt>
                <c:pt idx="2">
                  <c:v>Napoli</c:v>
                </c:pt>
                <c:pt idx="3">
                  <c:v>Torino</c:v>
                </c:pt>
                <c:pt idx="4">
                  <c:v>Bologna</c:v>
                </c:pt>
                <c:pt idx="5">
                  <c:v>Trieste</c:v>
                </c:pt>
                <c:pt idx="6">
                  <c:v>Ravenna</c:v>
                </c:pt>
                <c:pt idx="7">
                  <c:v>Cagliari</c:v>
                </c:pt>
                <c:pt idx="8">
                  <c:v>Rimini</c:v>
                </c:pt>
                <c:pt idx="9">
                  <c:v>Salerno</c:v>
                </c:pt>
                <c:pt idx="10">
                  <c:v>Latina</c:v>
                </c:pt>
                <c:pt idx="11">
                  <c:v>Brindisi</c:v>
                </c:pt>
                <c:pt idx="12">
                  <c:v>Grosseto</c:v>
                </c:pt>
                <c:pt idx="13">
                  <c:v>Varese</c:v>
                </c:pt>
                <c:pt idx="14">
                  <c:v>Caserta</c:v>
                </c:pt>
                <c:pt idx="15">
                  <c:v>Cosenza</c:v>
                </c:pt>
                <c:pt idx="16">
                  <c:v>Savona</c:v>
                </c:pt>
                <c:pt idx="17">
                  <c:v>Crotone</c:v>
                </c:pt>
                <c:pt idx="18">
                  <c:v>Benevento</c:v>
                </c:pt>
                <c:pt idx="19">
                  <c:v>Olbia</c:v>
                </c:pt>
                <c:pt idx="20">
                  <c:v>Carbonia</c:v>
                </c:pt>
                <c:pt idx="21">
                  <c:v>Isernia</c:v>
                </c:pt>
                <c:pt idx="22">
                  <c:v>Villacidro</c:v>
                </c:pt>
                <c:pt idx="23">
                  <c:v>Venezia</c:v>
                </c:pt>
                <c:pt idx="24">
                  <c:v>Genova</c:v>
                </c:pt>
                <c:pt idx="25">
                  <c:v>Firenze</c:v>
                </c:pt>
                <c:pt idx="26">
                  <c:v>Parma</c:v>
                </c:pt>
                <c:pt idx="27">
                  <c:v>Palermo</c:v>
                </c:pt>
              </c:strCache>
            </c:strRef>
          </c:cat>
          <c:val>
            <c:numRef>
              <c:f>grafico!$B$2:$B$29</c:f>
              <c:numCache>
                <c:formatCode>0.0</c:formatCode>
                <c:ptCount val="28"/>
                <c:pt idx="0">
                  <c:v>1.651717757717464</c:v>
                </c:pt>
                <c:pt idx="1">
                  <c:v>0.579839467472099</c:v>
                </c:pt>
                <c:pt idx="2">
                  <c:v>5.302603632720426</c:v>
                </c:pt>
                <c:pt idx="3">
                  <c:v>7.411828015623703</c:v>
                </c:pt>
                <c:pt idx="4">
                  <c:v>3.349691609966808</c:v>
                </c:pt>
                <c:pt idx="5">
                  <c:v>4.965354124445809</c:v>
                </c:pt>
                <c:pt idx="6">
                  <c:v>0.0798142366570184</c:v>
                </c:pt>
                <c:pt idx="7">
                  <c:v>0.529128478048904</c:v>
                </c:pt>
                <c:pt idx="8">
                  <c:v>2.41775011710164</c:v>
                </c:pt>
                <c:pt idx="9">
                  <c:v>0.768569160964608</c:v>
                </c:pt>
                <c:pt idx="10">
                  <c:v>0.194078906330441</c:v>
                </c:pt>
                <c:pt idx="11">
                  <c:v>2.664946713724405</c:v>
                </c:pt>
                <c:pt idx="12">
                  <c:v>0.167624983582694</c:v>
                </c:pt>
                <c:pt idx="13">
                  <c:v>1.425597931132725</c:v>
                </c:pt>
                <c:pt idx="14">
                  <c:v>4.26655889556972</c:v>
                </c:pt>
                <c:pt idx="15">
                  <c:v>0.281460870293438</c:v>
                </c:pt>
                <c:pt idx="16">
                  <c:v>0.166348682546758</c:v>
                </c:pt>
                <c:pt idx="17">
                  <c:v>0.126565853599763</c:v>
                </c:pt>
                <c:pt idx="18">
                  <c:v>1.037332671889038</c:v>
                </c:pt>
                <c:pt idx="19">
                  <c:v>0.0</c:v>
                </c:pt>
                <c:pt idx="20">
                  <c:v>0.0</c:v>
                </c:pt>
                <c:pt idx="21">
                  <c:v>0.0862453154475633</c:v>
                </c:pt>
                <c:pt idx="22">
                  <c:v>2.052603317477372</c:v>
                </c:pt>
                <c:pt idx="23">
                  <c:v>2.376596853668865</c:v>
                </c:pt>
                <c:pt idx="24">
                  <c:v>1.061993725784406</c:v>
                </c:pt>
                <c:pt idx="25">
                  <c:v>1.848987589257351</c:v>
                </c:pt>
                <c:pt idx="26">
                  <c:v>1.922426298139288</c:v>
                </c:pt>
                <c:pt idx="27">
                  <c:v>1.385442604198476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E-4A4E-9C6D-BF964247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2504016"/>
        <c:axId val="-2120977488"/>
      </c:radarChart>
      <c:catAx>
        <c:axId val="-208250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120977488"/>
        <c:crosses val="autoZero"/>
        <c:auto val="1"/>
        <c:lblAlgn val="ctr"/>
        <c:lblOffset val="100"/>
        <c:noMultiLvlLbl val="0"/>
      </c:catAx>
      <c:valAx>
        <c:axId val="-212097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8250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cat>
            <c:strRef>
              <c:f>Foglio2!$A$2:$A$31</c:f>
              <c:strCache>
                <c:ptCount val="30"/>
                <c:pt idx="0">
                  <c:v>Roma</c:v>
                </c:pt>
                <c:pt idx="1">
                  <c:v>Milano</c:v>
                </c:pt>
                <c:pt idx="2">
                  <c:v>Napoli</c:v>
                </c:pt>
                <c:pt idx="3">
                  <c:v>Torino</c:v>
                </c:pt>
                <c:pt idx="4">
                  <c:v>Bologna</c:v>
                </c:pt>
                <c:pt idx="5">
                  <c:v>Trieste</c:v>
                </c:pt>
                <c:pt idx="6">
                  <c:v>Ravenna</c:v>
                </c:pt>
                <c:pt idx="7">
                  <c:v>Cagliari</c:v>
                </c:pt>
                <c:pt idx="8">
                  <c:v>Rimini</c:v>
                </c:pt>
                <c:pt idx="9">
                  <c:v>Salerno</c:v>
                </c:pt>
                <c:pt idx="10">
                  <c:v>Latina</c:v>
                </c:pt>
                <c:pt idx="11">
                  <c:v>Novara</c:v>
                </c:pt>
                <c:pt idx="12">
                  <c:v>Brindisi</c:v>
                </c:pt>
                <c:pt idx="13">
                  <c:v>Grosseto</c:v>
                </c:pt>
                <c:pt idx="14">
                  <c:v>Varese</c:v>
                </c:pt>
                <c:pt idx="15">
                  <c:v>Caserta</c:v>
                </c:pt>
                <c:pt idx="16">
                  <c:v>Cosenza</c:v>
                </c:pt>
                <c:pt idx="17">
                  <c:v>Savona</c:v>
                </c:pt>
                <c:pt idx="18">
                  <c:v>Crotone</c:v>
                </c:pt>
                <c:pt idx="19">
                  <c:v>Benevento</c:v>
                </c:pt>
                <c:pt idx="20">
                  <c:v>Olbia</c:v>
                </c:pt>
                <c:pt idx="21">
                  <c:v>Pordenone</c:v>
                </c:pt>
                <c:pt idx="22">
                  <c:v>Carbonia</c:v>
                </c:pt>
                <c:pt idx="23">
                  <c:v>Isernia</c:v>
                </c:pt>
                <c:pt idx="24">
                  <c:v>Villacidro</c:v>
                </c:pt>
                <c:pt idx="25">
                  <c:v>Venezia</c:v>
                </c:pt>
                <c:pt idx="26">
                  <c:v>Genova</c:v>
                </c:pt>
                <c:pt idx="27">
                  <c:v>Firenze</c:v>
                </c:pt>
                <c:pt idx="28">
                  <c:v>Parma</c:v>
                </c:pt>
                <c:pt idx="29">
                  <c:v>Palermo</c:v>
                </c:pt>
              </c:strCache>
            </c:strRef>
          </c:cat>
          <c:val>
            <c:numRef>
              <c:f>Foglio2!$B$2:$B$31</c:f>
              <c:numCache>
                <c:formatCode>0.0</c:formatCode>
                <c:ptCount val="30"/>
                <c:pt idx="0">
                  <c:v>16.48878695727717</c:v>
                </c:pt>
                <c:pt idx="1">
                  <c:v>17.35532098350133</c:v>
                </c:pt>
                <c:pt idx="2">
                  <c:v>12.360636148002</c:v>
                </c:pt>
                <c:pt idx="3">
                  <c:v>24.09682633799038</c:v>
                </c:pt>
                <c:pt idx="4">
                  <c:v>29.30771131626739</c:v>
                </c:pt>
                <c:pt idx="5">
                  <c:v>32.97085939058663</c:v>
                </c:pt>
                <c:pt idx="6">
                  <c:v>36.84751750396074</c:v>
                </c:pt>
                <c:pt idx="7">
                  <c:v>56.39695119139376</c:v>
                </c:pt>
                <c:pt idx="8">
                  <c:v>24.97135109278805</c:v>
                </c:pt>
                <c:pt idx="9">
                  <c:v>17.05524999059478</c:v>
                </c:pt>
                <c:pt idx="10">
                  <c:v>12.54948304949735</c:v>
                </c:pt>
                <c:pt idx="11">
                  <c:v>73.3287430625783</c:v>
                </c:pt>
                <c:pt idx="12">
                  <c:v>12.39953649536496</c:v>
                </c:pt>
                <c:pt idx="13">
                  <c:v>38.05140838061112</c:v>
                </c:pt>
                <c:pt idx="14">
                  <c:v>16.39950081118182</c:v>
                </c:pt>
                <c:pt idx="15">
                  <c:v>20.3044081938842</c:v>
                </c:pt>
                <c:pt idx="16">
                  <c:v>11.89560138711444</c:v>
                </c:pt>
                <c:pt idx="17">
                  <c:v>7.252324091380252</c:v>
                </c:pt>
                <c:pt idx="18">
                  <c:v>3.113429877667947</c:v>
                </c:pt>
                <c:pt idx="19">
                  <c:v>20.37988927916292</c:v>
                </c:pt>
                <c:pt idx="20">
                  <c:v>5.887789771721819</c:v>
                </c:pt>
                <c:pt idx="21">
                  <c:v>139.4588892336333</c:v>
                </c:pt>
                <c:pt idx="22">
                  <c:v>75.69757563199337</c:v>
                </c:pt>
                <c:pt idx="23">
                  <c:v>5.839876548813144</c:v>
                </c:pt>
                <c:pt idx="24">
                  <c:v>10.98435417105171</c:v>
                </c:pt>
                <c:pt idx="25">
                  <c:v>37.43161950144807</c:v>
                </c:pt>
                <c:pt idx="26">
                  <c:v>6.270996321478057</c:v>
                </c:pt>
                <c:pt idx="27">
                  <c:v>19.26184601060752</c:v>
                </c:pt>
                <c:pt idx="28">
                  <c:v>30.77883889599947</c:v>
                </c:pt>
                <c:pt idx="29">
                  <c:v>10.48076497642633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FE-4030-B421-EA4479E82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3084800"/>
        <c:axId val="-2116538944"/>
      </c:radarChart>
      <c:catAx>
        <c:axId val="-207308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116538944"/>
        <c:crosses val="autoZero"/>
        <c:auto val="1"/>
        <c:lblAlgn val="ctr"/>
        <c:lblOffset val="100"/>
        <c:noMultiLvlLbl val="0"/>
      </c:catAx>
      <c:valAx>
        <c:axId val="-211653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7308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0F-488D-B30E-21B78CF4089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3366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Foglio2!$A$2:$A$32</c:f>
              <c:strCache>
                <c:ptCount val="31"/>
                <c:pt idx="0">
                  <c:v>Italia</c:v>
                </c:pt>
                <c:pt idx="1">
                  <c:v>Milano</c:v>
                </c:pt>
                <c:pt idx="2">
                  <c:v>Pordenone</c:v>
                </c:pt>
                <c:pt idx="3">
                  <c:v>Ravenna</c:v>
                </c:pt>
                <c:pt idx="4">
                  <c:v>Rimini</c:v>
                </c:pt>
                <c:pt idx="5">
                  <c:v>Bologna</c:v>
                </c:pt>
                <c:pt idx="6">
                  <c:v>Brindisi</c:v>
                </c:pt>
                <c:pt idx="7">
                  <c:v>Benevento</c:v>
                </c:pt>
                <c:pt idx="8">
                  <c:v>Isernia</c:v>
                </c:pt>
                <c:pt idx="9">
                  <c:v>Savona</c:v>
                </c:pt>
                <c:pt idx="10">
                  <c:v>Genova</c:v>
                </c:pt>
                <c:pt idx="11">
                  <c:v>Venezia</c:v>
                </c:pt>
                <c:pt idx="12">
                  <c:v>Parma</c:v>
                </c:pt>
                <c:pt idx="13">
                  <c:v>Palermo</c:v>
                </c:pt>
                <c:pt idx="14">
                  <c:v>Novara</c:v>
                </c:pt>
                <c:pt idx="15">
                  <c:v>Roma</c:v>
                </c:pt>
                <c:pt idx="16">
                  <c:v>Torino</c:v>
                </c:pt>
                <c:pt idx="17">
                  <c:v>Villacidro</c:v>
                </c:pt>
                <c:pt idx="18">
                  <c:v>Napoli</c:v>
                </c:pt>
                <c:pt idx="19">
                  <c:v>Varese</c:v>
                </c:pt>
                <c:pt idx="20">
                  <c:v>Trieste</c:v>
                </c:pt>
                <c:pt idx="21">
                  <c:v>Firenze</c:v>
                </c:pt>
                <c:pt idx="22">
                  <c:v>Caserta</c:v>
                </c:pt>
                <c:pt idx="23">
                  <c:v>Crotone</c:v>
                </c:pt>
                <c:pt idx="24">
                  <c:v>Carbonia</c:v>
                </c:pt>
                <c:pt idx="25">
                  <c:v>Latina</c:v>
                </c:pt>
                <c:pt idx="26">
                  <c:v>Grosseto</c:v>
                </c:pt>
                <c:pt idx="27">
                  <c:v>Salerno</c:v>
                </c:pt>
                <c:pt idx="28">
                  <c:v>Cagliari</c:v>
                </c:pt>
                <c:pt idx="29">
                  <c:v>Olbia</c:v>
                </c:pt>
                <c:pt idx="30">
                  <c:v>Cosenza</c:v>
                </c:pt>
              </c:strCache>
            </c:strRef>
          </c:cat>
          <c:val>
            <c:numRef>
              <c:f>Foglio2!$B$2:$B$32</c:f>
              <c:numCache>
                <c:formatCode>General</c:formatCode>
                <c:ptCount val="31"/>
                <c:pt idx="0">
                  <c:v>37.4</c:v>
                </c:pt>
                <c:pt idx="1">
                  <c:v>10.2217493128084</c:v>
                </c:pt>
                <c:pt idx="2">
                  <c:v>13.65867129352142</c:v>
                </c:pt>
                <c:pt idx="3">
                  <c:v>17.20690512030475</c:v>
                </c:pt>
                <c:pt idx="4">
                  <c:v>17.35870407896349</c:v>
                </c:pt>
                <c:pt idx="5">
                  <c:v>21.27824620185293</c:v>
                </c:pt>
                <c:pt idx="6">
                  <c:v>22.22622802289852</c:v>
                </c:pt>
                <c:pt idx="7">
                  <c:v>25.66362975053789</c:v>
                </c:pt>
                <c:pt idx="8">
                  <c:v>27.54339331152308</c:v>
                </c:pt>
                <c:pt idx="9">
                  <c:v>27.74889883009802</c:v>
                </c:pt>
                <c:pt idx="10">
                  <c:v>29.16028500310739</c:v>
                </c:pt>
                <c:pt idx="11">
                  <c:v>29.85437902045224</c:v>
                </c:pt>
                <c:pt idx="12">
                  <c:v>32.70000095750365</c:v>
                </c:pt>
                <c:pt idx="13">
                  <c:v>33.04607085705237</c:v>
                </c:pt>
                <c:pt idx="14">
                  <c:v>35.25045052784355</c:v>
                </c:pt>
                <c:pt idx="15">
                  <c:v>36.41142390099657</c:v>
                </c:pt>
                <c:pt idx="16">
                  <c:v>36.91850559601392</c:v>
                </c:pt>
                <c:pt idx="17">
                  <c:v>39.93255910062829</c:v>
                </c:pt>
                <c:pt idx="18">
                  <c:v>41.06391711105279</c:v>
                </c:pt>
                <c:pt idx="19">
                  <c:v>41.38318736783492</c:v>
                </c:pt>
                <c:pt idx="20">
                  <c:v>43.52517842774378</c:v>
                </c:pt>
                <c:pt idx="21">
                  <c:v>43.79066620066747</c:v>
                </c:pt>
                <c:pt idx="22">
                  <c:v>44.61917558928235</c:v>
                </c:pt>
                <c:pt idx="23">
                  <c:v>45.00020103981715</c:v>
                </c:pt>
                <c:pt idx="24">
                  <c:v>45.0405856475672</c:v>
                </c:pt>
                <c:pt idx="25">
                  <c:v>46.87656136034698</c:v>
                </c:pt>
                <c:pt idx="26">
                  <c:v>49.18502364108073</c:v>
                </c:pt>
                <c:pt idx="27">
                  <c:v>52.51045430059255</c:v>
                </c:pt>
                <c:pt idx="28">
                  <c:v>58.4691758447248</c:v>
                </c:pt>
                <c:pt idx="29">
                  <c:v>62.52827685805371</c:v>
                </c:pt>
                <c:pt idx="30">
                  <c:v>68.68738944969468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0F-488D-B30E-21B78CF4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8063264"/>
        <c:axId val="-2073444672"/>
      </c:barChart>
      <c:catAx>
        <c:axId val="-2118063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073444672"/>
        <c:crosses val="autoZero"/>
        <c:auto val="1"/>
        <c:lblAlgn val="ctr"/>
        <c:lblOffset val="100"/>
        <c:noMultiLvlLbl val="0"/>
      </c:catAx>
      <c:valAx>
        <c:axId val="-20734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1180632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66"/>
            </a:solidFill>
          </c:spPr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9-4F8A-B2C1-6C73A1B8D5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3366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Foglio2!$A$2:$A$22</c:f>
              <c:strCache>
                <c:ptCount val="21"/>
                <c:pt idx="0">
                  <c:v>Torino</c:v>
                </c:pt>
                <c:pt idx="1">
                  <c:v>Napoli</c:v>
                </c:pt>
                <c:pt idx="2">
                  <c:v>Frosinone</c:v>
                </c:pt>
                <c:pt idx="3">
                  <c:v>Alessandria</c:v>
                </c:pt>
                <c:pt idx="4">
                  <c:v>Salerno</c:v>
                </c:pt>
                <c:pt idx="5">
                  <c:v>Vercelli</c:v>
                </c:pt>
                <c:pt idx="6">
                  <c:v>Brescia</c:v>
                </c:pt>
                <c:pt idx="7">
                  <c:v>Milano</c:v>
                </c:pt>
                <c:pt idx="8">
                  <c:v>Parma</c:v>
                </c:pt>
                <c:pt idx="9">
                  <c:v>Asti</c:v>
                </c:pt>
                <c:pt idx="10">
                  <c:v>Verona</c:v>
                </c:pt>
                <c:pt idx="11">
                  <c:v>Vicenza</c:v>
                </c:pt>
                <c:pt idx="12">
                  <c:v>Monza</c:v>
                </c:pt>
                <c:pt idx="13">
                  <c:v>Venezia</c:v>
                </c:pt>
                <c:pt idx="14">
                  <c:v>Pavia</c:v>
                </c:pt>
                <c:pt idx="15">
                  <c:v>Cremona</c:v>
                </c:pt>
                <c:pt idx="16">
                  <c:v>Lodi</c:v>
                </c:pt>
                <c:pt idx="17">
                  <c:v>Treviso</c:v>
                </c:pt>
                <c:pt idx="18">
                  <c:v>Bergamo</c:v>
                </c:pt>
                <c:pt idx="19">
                  <c:v>Siracusa</c:v>
                </c:pt>
                <c:pt idx="20">
                  <c:v>Italia </c:v>
                </c:pt>
              </c:strCache>
            </c:strRef>
          </c:cat>
          <c:val>
            <c:numRef>
              <c:f>Foglio2!$B$2:$B$22</c:f>
              <c:numCache>
                <c:formatCode>0</c:formatCode>
                <c:ptCount val="21"/>
                <c:pt idx="0">
                  <c:v>126.0</c:v>
                </c:pt>
                <c:pt idx="1">
                  <c:v>120.0</c:v>
                </c:pt>
                <c:pt idx="2">
                  <c:v>112.0</c:v>
                </c:pt>
                <c:pt idx="3">
                  <c:v>92.0</c:v>
                </c:pt>
                <c:pt idx="4">
                  <c:v>90.0</c:v>
                </c:pt>
                <c:pt idx="5">
                  <c:v>86.0</c:v>
                </c:pt>
                <c:pt idx="6">
                  <c:v>83.0</c:v>
                </c:pt>
                <c:pt idx="7">
                  <c:v>81.0</c:v>
                </c:pt>
                <c:pt idx="8">
                  <c:v>80.0</c:v>
                </c:pt>
                <c:pt idx="9">
                  <c:v>79.0</c:v>
                </c:pt>
                <c:pt idx="10">
                  <c:v>79.0</c:v>
                </c:pt>
                <c:pt idx="11">
                  <c:v>78.0</c:v>
                </c:pt>
                <c:pt idx="12">
                  <c:v>76.0</c:v>
                </c:pt>
                <c:pt idx="13">
                  <c:v>74.0</c:v>
                </c:pt>
                <c:pt idx="14">
                  <c:v>73.0</c:v>
                </c:pt>
                <c:pt idx="15">
                  <c:v>73.0</c:v>
                </c:pt>
                <c:pt idx="16">
                  <c:v>72.0</c:v>
                </c:pt>
                <c:pt idx="17">
                  <c:v>70.0</c:v>
                </c:pt>
                <c:pt idx="18">
                  <c:v>69.0</c:v>
                </c:pt>
                <c:pt idx="19">
                  <c:v>69.0</c:v>
                </c:pt>
                <c:pt idx="20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19-4F8A-B2C1-6C73A1B8D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702864"/>
        <c:axId val="-2121691504"/>
      </c:barChart>
      <c:catAx>
        <c:axId val="-212170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121691504"/>
        <c:crosses val="autoZero"/>
        <c:auto val="1"/>
        <c:lblAlgn val="ctr"/>
        <c:lblOffset val="100"/>
        <c:noMultiLvlLbl val="0"/>
      </c:catAx>
      <c:valAx>
        <c:axId val="-21216915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-2121702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E5-423D-B124-2B56E6A507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Foglio1!$A$4:$A$29</c:f>
              <c:strCache>
                <c:ptCount val="26"/>
                <c:pt idx="0">
                  <c:v>Sicilia</c:v>
                </c:pt>
                <c:pt idx="1">
                  <c:v>Calabria</c:v>
                </c:pt>
                <c:pt idx="2">
                  <c:v>Molise</c:v>
                </c:pt>
                <c:pt idx="3">
                  <c:v>Puglia</c:v>
                </c:pt>
                <c:pt idx="4">
                  <c:v>Basilicata</c:v>
                </c:pt>
                <c:pt idx="5">
                  <c:v>Lazio</c:v>
                </c:pt>
                <c:pt idx="6">
                  <c:v>Mezzogiorno</c:v>
                </c:pt>
                <c:pt idx="7">
                  <c:v>Liguria</c:v>
                </c:pt>
                <c:pt idx="8">
                  <c:v>Centro </c:v>
                </c:pt>
                <c:pt idx="9">
                  <c:v>Toscana</c:v>
                </c:pt>
                <c:pt idx="10">
                  <c:v>Abruzzo</c:v>
                </c:pt>
                <c:pt idx="11">
                  <c:v>Campania</c:v>
                </c:pt>
                <c:pt idx="12">
                  <c:v>Valle d'Aosta/Vallée d'Aoste</c:v>
                </c:pt>
                <c:pt idx="13">
                  <c:v>Umbria</c:v>
                </c:pt>
                <c:pt idx="14">
                  <c:v>Sardegna</c:v>
                </c:pt>
                <c:pt idx="15">
                  <c:v>Emilia-Romagna</c:v>
                </c:pt>
                <c:pt idx="16">
                  <c:v>Lombardia</c:v>
                </c:pt>
                <c:pt idx="17">
                  <c:v>Nord</c:v>
                </c:pt>
                <c:pt idx="18">
                  <c:v>Piemonte</c:v>
                </c:pt>
                <c:pt idx="19">
                  <c:v>Marche</c:v>
                </c:pt>
                <c:pt idx="20">
                  <c:v>Friuli-Venezia Giulia</c:v>
                </c:pt>
                <c:pt idx="21">
                  <c:v>Bolzano/Bozen</c:v>
                </c:pt>
                <c:pt idx="22">
                  <c:v>Trentino-Alto Adige/Südtirol</c:v>
                </c:pt>
                <c:pt idx="23">
                  <c:v>Veneto</c:v>
                </c:pt>
                <c:pt idx="24">
                  <c:v>Trento</c:v>
                </c:pt>
                <c:pt idx="25">
                  <c:v>Italia</c:v>
                </c:pt>
              </c:strCache>
            </c:strRef>
          </c:cat>
          <c:val>
            <c:numRef>
              <c:f>Foglio1!$B$4:$B$29</c:f>
              <c:numCache>
                <c:formatCode>0.0</c:formatCode>
                <c:ptCount val="26"/>
                <c:pt idx="0">
                  <c:v>13.4445729822835</c:v>
                </c:pt>
                <c:pt idx="1">
                  <c:v>14.748496799841</c:v>
                </c:pt>
                <c:pt idx="2">
                  <c:v>19.8590581457574</c:v>
                </c:pt>
                <c:pt idx="3">
                  <c:v>22.0396030259737</c:v>
                </c:pt>
                <c:pt idx="4">
                  <c:v>25.8416600138453</c:v>
                </c:pt>
                <c:pt idx="5">
                  <c:v>26.1450516876434</c:v>
                </c:pt>
                <c:pt idx="6">
                  <c:v>28.8564564708012</c:v>
                </c:pt>
                <c:pt idx="7">
                  <c:v>31.5180688176354</c:v>
                </c:pt>
                <c:pt idx="8">
                  <c:v>36.2730439408904</c:v>
                </c:pt>
                <c:pt idx="9">
                  <c:v>42.00328730791299</c:v>
                </c:pt>
                <c:pt idx="10">
                  <c:v>42.8895120930856</c:v>
                </c:pt>
                <c:pt idx="11">
                  <c:v>44.0445850638957</c:v>
                </c:pt>
                <c:pt idx="12">
                  <c:v>44.7763810629871</c:v>
                </c:pt>
                <c:pt idx="13">
                  <c:v>45.9201537299758</c:v>
                </c:pt>
                <c:pt idx="14">
                  <c:v>50.96922523134749</c:v>
                </c:pt>
                <c:pt idx="15">
                  <c:v>52.98228828301019</c:v>
                </c:pt>
                <c:pt idx="16">
                  <c:v>53.2773460341138</c:v>
                </c:pt>
                <c:pt idx="17">
                  <c:v>54.4338794182291</c:v>
                </c:pt>
                <c:pt idx="18">
                  <c:v>54.5732196776789</c:v>
                </c:pt>
                <c:pt idx="19">
                  <c:v>55.47630744758209</c:v>
                </c:pt>
                <c:pt idx="20">
                  <c:v>59.0884511015544</c:v>
                </c:pt>
                <c:pt idx="21">
                  <c:v>60.030572553357</c:v>
                </c:pt>
                <c:pt idx="22">
                  <c:v>64.57156255302178</c:v>
                </c:pt>
                <c:pt idx="23">
                  <c:v>64.64777894662777</c:v>
                </c:pt>
                <c:pt idx="24">
                  <c:v>68.85680702605647</c:v>
                </c:pt>
                <c:pt idx="25">
                  <c:v>42.2673512993724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E5-423D-B124-2B56E6A50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778816"/>
        <c:axId val="-2115774032"/>
      </c:barChart>
      <c:catAx>
        <c:axId val="-211577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115774032"/>
        <c:crosses val="autoZero"/>
        <c:auto val="1"/>
        <c:lblAlgn val="ctr"/>
        <c:lblOffset val="100"/>
        <c:noMultiLvlLbl val="0"/>
      </c:catAx>
      <c:valAx>
        <c:axId val="-211577403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211577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284625668222"/>
          <c:y val="0.0348551589752035"/>
          <c:w val="0.794535187509874"/>
          <c:h val="0.90094273599275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D2-43A9-9235-82FA8F884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Foglio10!$A$2:$A$26</c:f>
              <c:strCache>
                <c:ptCount val="25"/>
                <c:pt idx="0">
                  <c:v>Italia</c:v>
                </c:pt>
                <c:pt idx="1">
                  <c:v>Varese</c:v>
                </c:pt>
                <c:pt idx="2">
                  <c:v>Bolzano / Bozen</c:v>
                </c:pt>
                <c:pt idx="3">
                  <c:v>Isernia</c:v>
                </c:pt>
                <c:pt idx="4">
                  <c:v>Pordenone</c:v>
                </c:pt>
                <c:pt idx="5">
                  <c:v>Firenze</c:v>
                </c:pt>
                <c:pt idx="6">
                  <c:v>Rimini</c:v>
                </c:pt>
                <c:pt idx="7">
                  <c:v>Grosseto</c:v>
                </c:pt>
                <c:pt idx="8">
                  <c:v>Novara</c:v>
                </c:pt>
                <c:pt idx="9">
                  <c:v>Villacidro</c:v>
                </c:pt>
                <c:pt idx="10">
                  <c:v>Bologna</c:v>
                </c:pt>
                <c:pt idx="11">
                  <c:v>Roma</c:v>
                </c:pt>
                <c:pt idx="12">
                  <c:v>Trieste</c:v>
                </c:pt>
                <c:pt idx="13">
                  <c:v>Savona</c:v>
                </c:pt>
                <c:pt idx="14">
                  <c:v>Genova</c:v>
                </c:pt>
                <c:pt idx="15">
                  <c:v>Cosenza</c:v>
                </c:pt>
                <c:pt idx="16">
                  <c:v>Milano</c:v>
                </c:pt>
                <c:pt idx="17">
                  <c:v>Benevento</c:v>
                </c:pt>
                <c:pt idx="18">
                  <c:v>Crotone</c:v>
                </c:pt>
                <c:pt idx="19">
                  <c:v>Latina</c:v>
                </c:pt>
                <c:pt idx="20">
                  <c:v>Salerno</c:v>
                </c:pt>
                <c:pt idx="21">
                  <c:v>Napoli</c:v>
                </c:pt>
                <c:pt idx="22">
                  <c:v>Palermo</c:v>
                </c:pt>
                <c:pt idx="23">
                  <c:v>Brindisi</c:v>
                </c:pt>
                <c:pt idx="24">
                  <c:v>Torino</c:v>
                </c:pt>
              </c:strCache>
            </c:strRef>
          </c:cat>
          <c:val>
            <c:numRef>
              <c:f>Foglio10!$B$2:$B$26</c:f>
              <c:numCache>
                <c:formatCode>0.0</c:formatCode>
                <c:ptCount val="25"/>
                <c:pt idx="0">
                  <c:v>114.9335928638958</c:v>
                </c:pt>
                <c:pt idx="1">
                  <c:v>32.53671903249886</c:v>
                </c:pt>
                <c:pt idx="2">
                  <c:v>36.29252101199848</c:v>
                </c:pt>
                <c:pt idx="3">
                  <c:v>37.31239942028125</c:v>
                </c:pt>
                <c:pt idx="4">
                  <c:v>41.49905627089272</c:v>
                </c:pt>
                <c:pt idx="5">
                  <c:v>45.77752823094166</c:v>
                </c:pt>
                <c:pt idx="6">
                  <c:v>64.96331755404236</c:v>
                </c:pt>
                <c:pt idx="7">
                  <c:v>71.12903224309146</c:v>
                </c:pt>
                <c:pt idx="8">
                  <c:v>72.15102891713022</c:v>
                </c:pt>
                <c:pt idx="9">
                  <c:v>72.29218243519463</c:v>
                </c:pt>
                <c:pt idx="10">
                  <c:v>76.45991574350927</c:v>
                </c:pt>
                <c:pt idx="11">
                  <c:v>81.39296627737046</c:v>
                </c:pt>
                <c:pt idx="12">
                  <c:v>84.27801158742697</c:v>
                </c:pt>
                <c:pt idx="13">
                  <c:v>84.77239029404173</c:v>
                </c:pt>
                <c:pt idx="14">
                  <c:v>87.34170150344133</c:v>
                </c:pt>
                <c:pt idx="15">
                  <c:v>91.84036010004401</c:v>
                </c:pt>
                <c:pt idx="16">
                  <c:v>93.65791437862136</c:v>
                </c:pt>
                <c:pt idx="17">
                  <c:v>96.73537212063879</c:v>
                </c:pt>
                <c:pt idx="18">
                  <c:v>106.6395327365249</c:v>
                </c:pt>
                <c:pt idx="19">
                  <c:v>113.0557853418765</c:v>
                </c:pt>
                <c:pt idx="20">
                  <c:v>130.0554396167673</c:v>
                </c:pt>
                <c:pt idx="21">
                  <c:v>131.272175355807</c:v>
                </c:pt>
                <c:pt idx="22">
                  <c:v>138.3269393827303</c:v>
                </c:pt>
                <c:pt idx="23">
                  <c:v>157.1650859404277</c:v>
                </c:pt>
                <c:pt idx="24">
                  <c:v>192.3834310436322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D2-43A9-9235-82FA8F884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593344"/>
        <c:axId val="-2073583776"/>
      </c:barChart>
      <c:catAx>
        <c:axId val="-207359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583776"/>
        <c:crosses val="autoZero"/>
        <c:auto val="1"/>
        <c:lblAlgn val="ctr"/>
        <c:lblOffset val="100"/>
        <c:noMultiLvlLbl val="0"/>
      </c:catAx>
      <c:valAx>
        <c:axId val="-2073583776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59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62-4EE8-8D3B-38A7AA085B2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Foglio1!$A$2:$A$32</c:f>
              <c:strCache>
                <c:ptCount val="31"/>
                <c:pt idx="0">
                  <c:v>Italia</c:v>
                </c:pt>
                <c:pt idx="1">
                  <c:v>Brindisi</c:v>
                </c:pt>
                <c:pt idx="2">
                  <c:v>Latina</c:v>
                </c:pt>
                <c:pt idx="3">
                  <c:v>Varese</c:v>
                </c:pt>
                <c:pt idx="4">
                  <c:v>Cosenza</c:v>
                </c:pt>
                <c:pt idx="5">
                  <c:v>Cagliari</c:v>
                </c:pt>
                <c:pt idx="6">
                  <c:v>Caserta</c:v>
                </c:pt>
                <c:pt idx="7">
                  <c:v>Benevento</c:v>
                </c:pt>
                <c:pt idx="8">
                  <c:v>Venezia</c:v>
                </c:pt>
                <c:pt idx="9">
                  <c:v>Salerno</c:v>
                </c:pt>
                <c:pt idx="10">
                  <c:v>Napoli</c:v>
                </c:pt>
                <c:pt idx="11">
                  <c:v>Olbia</c:v>
                </c:pt>
                <c:pt idx="12">
                  <c:v>Bolzano/Bozen</c:v>
                </c:pt>
                <c:pt idx="13">
                  <c:v>Trieste</c:v>
                </c:pt>
                <c:pt idx="14">
                  <c:v>Novara</c:v>
                </c:pt>
                <c:pt idx="15">
                  <c:v>Milano</c:v>
                </c:pt>
                <c:pt idx="16">
                  <c:v>Pordenone</c:v>
                </c:pt>
                <c:pt idx="17">
                  <c:v>Rimini</c:v>
                </c:pt>
                <c:pt idx="18">
                  <c:v>Grosseto</c:v>
                </c:pt>
                <c:pt idx="19">
                  <c:v>Parma</c:v>
                </c:pt>
                <c:pt idx="20">
                  <c:v>Firenze</c:v>
                </c:pt>
                <c:pt idx="21">
                  <c:v>Villacidro</c:v>
                </c:pt>
                <c:pt idx="22">
                  <c:v>Palermo</c:v>
                </c:pt>
                <c:pt idx="23">
                  <c:v>Savona</c:v>
                </c:pt>
                <c:pt idx="24">
                  <c:v>Crotone</c:v>
                </c:pt>
                <c:pt idx="25">
                  <c:v>Genova</c:v>
                </c:pt>
                <c:pt idx="26">
                  <c:v>Torino</c:v>
                </c:pt>
                <c:pt idx="27">
                  <c:v>Ravenna</c:v>
                </c:pt>
                <c:pt idx="28">
                  <c:v>Roma</c:v>
                </c:pt>
                <c:pt idx="29">
                  <c:v>Bologna</c:v>
                </c:pt>
                <c:pt idx="30">
                  <c:v>Isernia</c:v>
                </c:pt>
              </c:strCache>
            </c:strRef>
          </c:cat>
          <c:val>
            <c:numRef>
              <c:f>Foglio1!$B$2:$B$32</c:f>
              <c:numCache>
                <c:formatCode>0.0</c:formatCode>
                <c:ptCount val="31"/>
                <c:pt idx="0" formatCode="General">
                  <c:v>22.0</c:v>
                </c:pt>
                <c:pt idx="1">
                  <c:v>0.0</c:v>
                </c:pt>
                <c:pt idx="2">
                  <c:v>3.03030303030303</c:v>
                </c:pt>
                <c:pt idx="3">
                  <c:v>3.125</c:v>
                </c:pt>
                <c:pt idx="4">
                  <c:v>3.125</c:v>
                </c:pt>
                <c:pt idx="5">
                  <c:v>5.0</c:v>
                </c:pt>
                <c:pt idx="6">
                  <c:v>6.25</c:v>
                </c:pt>
                <c:pt idx="7">
                  <c:v>6.25</c:v>
                </c:pt>
                <c:pt idx="8">
                  <c:v>6.521739130434782</c:v>
                </c:pt>
                <c:pt idx="9">
                  <c:v>9.375</c:v>
                </c:pt>
                <c:pt idx="10">
                  <c:v>10.41666666666667</c:v>
                </c:pt>
                <c:pt idx="11">
                  <c:v>12.82051282051282</c:v>
                </c:pt>
                <c:pt idx="12">
                  <c:v>14.0</c:v>
                </c:pt>
                <c:pt idx="13">
                  <c:v>15.0</c:v>
                </c:pt>
                <c:pt idx="14">
                  <c:v>15.625</c:v>
                </c:pt>
                <c:pt idx="15">
                  <c:v>16.66666666666666</c:v>
                </c:pt>
                <c:pt idx="16">
                  <c:v>17.5</c:v>
                </c:pt>
                <c:pt idx="17">
                  <c:v>18.75</c:v>
                </c:pt>
                <c:pt idx="18">
                  <c:v>18.75</c:v>
                </c:pt>
                <c:pt idx="19">
                  <c:v>18.75</c:v>
                </c:pt>
                <c:pt idx="20">
                  <c:v>19.56521739130434</c:v>
                </c:pt>
                <c:pt idx="21">
                  <c:v>20.0</c:v>
                </c:pt>
                <c:pt idx="22">
                  <c:v>20.0</c:v>
                </c:pt>
                <c:pt idx="23">
                  <c:v>21.875</c:v>
                </c:pt>
                <c:pt idx="24">
                  <c:v>21.875</c:v>
                </c:pt>
                <c:pt idx="25">
                  <c:v>22.5</c:v>
                </c:pt>
                <c:pt idx="26">
                  <c:v>25.0</c:v>
                </c:pt>
                <c:pt idx="27">
                  <c:v>25.0</c:v>
                </c:pt>
                <c:pt idx="28">
                  <c:v>31.25</c:v>
                </c:pt>
                <c:pt idx="29">
                  <c:v>36.11111111111111</c:v>
                </c:pt>
                <c:pt idx="30">
                  <c:v>37.03703703703703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62-4EE8-8D3B-38A7AA085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412480"/>
        <c:axId val="-2073579152"/>
      </c:barChart>
      <c:catAx>
        <c:axId val="-207341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579152"/>
        <c:crosses val="autoZero"/>
        <c:auto val="1"/>
        <c:lblAlgn val="ctr"/>
        <c:lblOffset val="100"/>
        <c:noMultiLvlLbl val="0"/>
      </c:catAx>
      <c:valAx>
        <c:axId val="-2073579152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rgbClr val="00336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41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AD-490A-9098-1685332F2EC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Foglio2!$A$2:$A$32</c:f>
              <c:strCache>
                <c:ptCount val="31"/>
                <c:pt idx="0">
                  <c:v>Italia</c:v>
                </c:pt>
                <c:pt idx="1">
                  <c:v>Parma</c:v>
                </c:pt>
                <c:pt idx="2">
                  <c:v>Bologna</c:v>
                </c:pt>
                <c:pt idx="3">
                  <c:v>Varese</c:v>
                </c:pt>
                <c:pt idx="4">
                  <c:v>Milano</c:v>
                </c:pt>
                <c:pt idx="5">
                  <c:v>Savona</c:v>
                </c:pt>
                <c:pt idx="6">
                  <c:v>Firenze</c:v>
                </c:pt>
                <c:pt idx="7">
                  <c:v>Venezia</c:v>
                </c:pt>
                <c:pt idx="8">
                  <c:v>Trieste</c:v>
                </c:pt>
                <c:pt idx="9">
                  <c:v>Genova</c:v>
                </c:pt>
                <c:pt idx="10">
                  <c:v>Ravenna</c:v>
                </c:pt>
                <c:pt idx="11">
                  <c:v>Rimini</c:v>
                </c:pt>
                <c:pt idx="12">
                  <c:v>Pordenone</c:v>
                </c:pt>
                <c:pt idx="13">
                  <c:v>Grosseto</c:v>
                </c:pt>
                <c:pt idx="14">
                  <c:v>Roma</c:v>
                </c:pt>
                <c:pt idx="15">
                  <c:v>Novara</c:v>
                </c:pt>
                <c:pt idx="16">
                  <c:v>Torino</c:v>
                </c:pt>
                <c:pt idx="17">
                  <c:v>Latina</c:v>
                </c:pt>
                <c:pt idx="18">
                  <c:v>Isernia</c:v>
                </c:pt>
                <c:pt idx="19">
                  <c:v>Caserta</c:v>
                </c:pt>
                <c:pt idx="20">
                  <c:v>Cagliari</c:v>
                </c:pt>
                <c:pt idx="21">
                  <c:v>Benevento</c:v>
                </c:pt>
                <c:pt idx="22">
                  <c:v>Salerno</c:v>
                </c:pt>
                <c:pt idx="23">
                  <c:v>Olbia</c:v>
                </c:pt>
                <c:pt idx="24">
                  <c:v>Cosenza</c:v>
                </c:pt>
                <c:pt idx="25">
                  <c:v>Villacidro</c:v>
                </c:pt>
                <c:pt idx="26">
                  <c:v>Brindisi</c:v>
                </c:pt>
                <c:pt idx="27">
                  <c:v>Carbonia</c:v>
                </c:pt>
                <c:pt idx="28">
                  <c:v>Crotone</c:v>
                </c:pt>
                <c:pt idx="29">
                  <c:v>Palermo</c:v>
                </c:pt>
                <c:pt idx="30">
                  <c:v>Napoli</c:v>
                </c:pt>
              </c:strCache>
            </c:strRef>
          </c:cat>
          <c:val>
            <c:numRef>
              <c:f>Foglio2!$B$2:$B$32</c:f>
              <c:numCache>
                <c:formatCode>0.0</c:formatCode>
                <c:ptCount val="31"/>
                <c:pt idx="0" formatCode="General">
                  <c:v>22.5</c:v>
                </c:pt>
                <c:pt idx="1">
                  <c:v>13.31403284307533</c:v>
                </c:pt>
                <c:pt idx="2">
                  <c:v>13.68155495250382</c:v>
                </c:pt>
                <c:pt idx="3">
                  <c:v>13.96439792656104</c:v>
                </c:pt>
                <c:pt idx="4">
                  <c:v>14.19384183958602</c:v>
                </c:pt>
                <c:pt idx="5">
                  <c:v>14.47075556532303</c:v>
                </c:pt>
                <c:pt idx="6">
                  <c:v>14.63951869313414</c:v>
                </c:pt>
                <c:pt idx="7">
                  <c:v>15.28903844518974</c:v>
                </c:pt>
                <c:pt idx="8">
                  <c:v>15.65425368920088</c:v>
                </c:pt>
                <c:pt idx="9">
                  <c:v>15.6701999711299</c:v>
                </c:pt>
                <c:pt idx="10">
                  <c:v>15.76136009069338</c:v>
                </c:pt>
                <c:pt idx="11">
                  <c:v>16.24946250216064</c:v>
                </c:pt>
                <c:pt idx="12">
                  <c:v>16.70370001664199</c:v>
                </c:pt>
                <c:pt idx="13">
                  <c:v>17.24559824504151</c:v>
                </c:pt>
                <c:pt idx="14">
                  <c:v>19.01618875795687</c:v>
                </c:pt>
                <c:pt idx="15">
                  <c:v>19.50963833522853</c:v>
                </c:pt>
                <c:pt idx="16">
                  <c:v>19.81822834378577</c:v>
                </c:pt>
                <c:pt idx="17">
                  <c:v>19.8796388351719</c:v>
                </c:pt>
                <c:pt idx="18">
                  <c:v>20.32237507130157</c:v>
                </c:pt>
                <c:pt idx="19">
                  <c:v>22.48128703861269</c:v>
                </c:pt>
                <c:pt idx="20">
                  <c:v>25.20196533109665</c:v>
                </c:pt>
                <c:pt idx="21">
                  <c:v>25.21312478715777</c:v>
                </c:pt>
                <c:pt idx="22">
                  <c:v>26.69987689065315</c:v>
                </c:pt>
                <c:pt idx="23">
                  <c:v>26.70545946025923</c:v>
                </c:pt>
                <c:pt idx="24">
                  <c:v>29.27034432908114</c:v>
                </c:pt>
                <c:pt idx="25">
                  <c:v>31.39055058767662</c:v>
                </c:pt>
                <c:pt idx="26">
                  <c:v>31.52173336104589</c:v>
                </c:pt>
                <c:pt idx="27">
                  <c:v>31.87187083670633</c:v>
                </c:pt>
                <c:pt idx="28">
                  <c:v>32.26068980438183</c:v>
                </c:pt>
                <c:pt idx="29">
                  <c:v>38.84671418711225</c:v>
                </c:pt>
                <c:pt idx="30">
                  <c:v>41.96156411706931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AD-490A-9098-1685332F2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6404736"/>
        <c:axId val="2124582832"/>
      </c:barChart>
      <c:catAx>
        <c:axId val="-211640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2124582832"/>
        <c:crosses val="autoZero"/>
        <c:auto val="1"/>
        <c:lblAlgn val="ctr"/>
        <c:lblOffset val="100"/>
        <c:noMultiLvlLbl val="0"/>
      </c:catAx>
      <c:valAx>
        <c:axId val="2124582832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40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01761980948"/>
          <c:y val="0.0234151634913089"/>
          <c:w val="0.822170216770713"/>
          <c:h val="0.9157112059599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F9-4190-A127-9A645F4F832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Foglio2!$A$2:$A$33</c:f>
              <c:strCache>
                <c:ptCount val="32"/>
                <c:pt idx="0">
                  <c:v>Italia</c:v>
                </c:pt>
                <c:pt idx="1">
                  <c:v>Bolzano / Bozen</c:v>
                </c:pt>
                <c:pt idx="2">
                  <c:v>Parma</c:v>
                </c:pt>
                <c:pt idx="3">
                  <c:v>Ravenna</c:v>
                </c:pt>
                <c:pt idx="4">
                  <c:v>Varese</c:v>
                </c:pt>
                <c:pt idx="5">
                  <c:v>Pordenone</c:v>
                </c:pt>
                <c:pt idx="6">
                  <c:v>Venezia</c:v>
                </c:pt>
                <c:pt idx="7">
                  <c:v>Rimini</c:v>
                </c:pt>
                <c:pt idx="8">
                  <c:v>Grosseto</c:v>
                </c:pt>
                <c:pt idx="9">
                  <c:v>Trieste</c:v>
                </c:pt>
                <c:pt idx="10">
                  <c:v>Bologna</c:v>
                </c:pt>
                <c:pt idx="11">
                  <c:v>Genova</c:v>
                </c:pt>
                <c:pt idx="12">
                  <c:v>Milano</c:v>
                </c:pt>
                <c:pt idx="13">
                  <c:v>Firenze</c:v>
                </c:pt>
                <c:pt idx="14">
                  <c:v>Savona</c:v>
                </c:pt>
                <c:pt idx="15">
                  <c:v>Novara</c:v>
                </c:pt>
                <c:pt idx="16">
                  <c:v>Latina</c:v>
                </c:pt>
                <c:pt idx="17">
                  <c:v>Isernia</c:v>
                </c:pt>
                <c:pt idx="18">
                  <c:v>Torino</c:v>
                </c:pt>
                <c:pt idx="19">
                  <c:v>Roma</c:v>
                </c:pt>
                <c:pt idx="20">
                  <c:v>Salerno</c:v>
                </c:pt>
                <c:pt idx="21">
                  <c:v>Benevento</c:v>
                </c:pt>
                <c:pt idx="22">
                  <c:v>Caserta</c:v>
                </c:pt>
                <c:pt idx="23">
                  <c:v>Cagliari</c:v>
                </c:pt>
                <c:pt idx="24">
                  <c:v>Villacidro</c:v>
                </c:pt>
                <c:pt idx="25">
                  <c:v>Olbia</c:v>
                </c:pt>
                <c:pt idx="26">
                  <c:v>Carbonia</c:v>
                </c:pt>
                <c:pt idx="27">
                  <c:v>Brindisi</c:v>
                </c:pt>
                <c:pt idx="28">
                  <c:v>Cosenza</c:v>
                </c:pt>
                <c:pt idx="29">
                  <c:v>Crotone</c:v>
                </c:pt>
                <c:pt idx="30">
                  <c:v>Palermo</c:v>
                </c:pt>
                <c:pt idx="31">
                  <c:v>Napoli</c:v>
                </c:pt>
              </c:strCache>
            </c:strRef>
          </c:cat>
          <c:val>
            <c:numRef>
              <c:f>Foglio2!$B$2:$B$33</c:f>
              <c:numCache>
                <c:formatCode>0.0</c:formatCode>
                <c:ptCount val="32"/>
                <c:pt idx="0" formatCode="General">
                  <c:v>6.7</c:v>
                </c:pt>
                <c:pt idx="1">
                  <c:v>3.21748710501277</c:v>
                </c:pt>
                <c:pt idx="2">
                  <c:v>3.45412209852288</c:v>
                </c:pt>
                <c:pt idx="3">
                  <c:v>3.67368186212538</c:v>
                </c:pt>
                <c:pt idx="4">
                  <c:v>3.73209471530191</c:v>
                </c:pt>
                <c:pt idx="5">
                  <c:v>3.87890968471298</c:v>
                </c:pt>
                <c:pt idx="6">
                  <c:v>4.343537607175699</c:v>
                </c:pt>
                <c:pt idx="7">
                  <c:v>4.482455126552459</c:v>
                </c:pt>
                <c:pt idx="8">
                  <c:v>4.79430177590392</c:v>
                </c:pt>
                <c:pt idx="9">
                  <c:v>4.86530176104334</c:v>
                </c:pt>
                <c:pt idx="10">
                  <c:v>4.98361221941997</c:v>
                </c:pt>
                <c:pt idx="11">
                  <c:v>5.029485248190468</c:v>
                </c:pt>
                <c:pt idx="12">
                  <c:v>5.067121096195309</c:v>
                </c:pt>
                <c:pt idx="13">
                  <c:v>5.07421018767925</c:v>
                </c:pt>
                <c:pt idx="14">
                  <c:v>5.082392978685299</c:v>
                </c:pt>
                <c:pt idx="15">
                  <c:v>5.13649648653691</c:v>
                </c:pt>
                <c:pt idx="16">
                  <c:v>5.7433736012585</c:v>
                </c:pt>
                <c:pt idx="17">
                  <c:v>6.47146191385529</c:v>
                </c:pt>
                <c:pt idx="18">
                  <c:v>6.56130131373383</c:v>
                </c:pt>
                <c:pt idx="19">
                  <c:v>6.63576623288109</c:v>
                </c:pt>
                <c:pt idx="20">
                  <c:v>7.15994074285612</c:v>
                </c:pt>
                <c:pt idx="21">
                  <c:v>7.855024836156907</c:v>
                </c:pt>
                <c:pt idx="22">
                  <c:v>7.923080478897979</c:v>
                </c:pt>
                <c:pt idx="23">
                  <c:v>8.35384261993831</c:v>
                </c:pt>
                <c:pt idx="24">
                  <c:v>8.834405144694529</c:v>
                </c:pt>
                <c:pt idx="25">
                  <c:v>9.0778887063482</c:v>
                </c:pt>
                <c:pt idx="26">
                  <c:v>10.4678989932332</c:v>
                </c:pt>
                <c:pt idx="27">
                  <c:v>10.6219929897512</c:v>
                </c:pt>
                <c:pt idx="28">
                  <c:v>12.4311894641488</c:v>
                </c:pt>
                <c:pt idx="29">
                  <c:v>14.0320232896652</c:v>
                </c:pt>
                <c:pt idx="30">
                  <c:v>14.9488598643127</c:v>
                </c:pt>
                <c:pt idx="31">
                  <c:v>19.1653411309756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F9-4190-A127-9A645F4F8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6234752"/>
        <c:axId val="-2116231344"/>
      </c:barChart>
      <c:catAx>
        <c:axId val="-211623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231344"/>
        <c:crosses val="autoZero"/>
        <c:auto val="1"/>
        <c:lblAlgn val="ctr"/>
        <c:lblOffset val="100"/>
        <c:noMultiLvlLbl val="0"/>
      </c:catAx>
      <c:valAx>
        <c:axId val="-2116231344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23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47-41A1-92C5-33B7AC0BFF9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Foglio1!$A$2:$A$31</c:f>
              <c:strCache>
                <c:ptCount val="30"/>
                <c:pt idx="0">
                  <c:v>Italia</c:v>
                </c:pt>
                <c:pt idx="1">
                  <c:v>Napoli</c:v>
                </c:pt>
                <c:pt idx="2">
                  <c:v>Palermo</c:v>
                </c:pt>
                <c:pt idx="3">
                  <c:v>Olbia</c:v>
                </c:pt>
                <c:pt idx="4">
                  <c:v>Roma</c:v>
                </c:pt>
                <c:pt idx="5">
                  <c:v>Villacidro</c:v>
                </c:pt>
                <c:pt idx="6">
                  <c:v>Torino</c:v>
                </c:pt>
                <c:pt idx="7">
                  <c:v>Milano</c:v>
                </c:pt>
                <c:pt idx="8">
                  <c:v>Crotone</c:v>
                </c:pt>
                <c:pt idx="9">
                  <c:v>Genova</c:v>
                </c:pt>
                <c:pt idx="10">
                  <c:v>Brindisi</c:v>
                </c:pt>
                <c:pt idx="11">
                  <c:v>Salerno</c:v>
                </c:pt>
                <c:pt idx="12">
                  <c:v>Benevento</c:v>
                </c:pt>
                <c:pt idx="13">
                  <c:v>Caserta</c:v>
                </c:pt>
                <c:pt idx="14">
                  <c:v>Latina</c:v>
                </c:pt>
                <c:pt idx="15">
                  <c:v>Ravenna</c:v>
                </c:pt>
                <c:pt idx="16">
                  <c:v>Rimini</c:v>
                </c:pt>
                <c:pt idx="17">
                  <c:v>Parma</c:v>
                </c:pt>
                <c:pt idx="18">
                  <c:v>Novara</c:v>
                </c:pt>
                <c:pt idx="19">
                  <c:v>Bologna</c:v>
                </c:pt>
                <c:pt idx="20">
                  <c:v>Grosseto</c:v>
                </c:pt>
                <c:pt idx="21">
                  <c:v>Isernia</c:v>
                </c:pt>
                <c:pt idx="22">
                  <c:v>Venezia</c:v>
                </c:pt>
                <c:pt idx="23">
                  <c:v>Trieste</c:v>
                </c:pt>
                <c:pt idx="24">
                  <c:v>Cosenza</c:v>
                </c:pt>
                <c:pt idx="25">
                  <c:v>Varese</c:v>
                </c:pt>
                <c:pt idx="26">
                  <c:v>Firenze</c:v>
                </c:pt>
                <c:pt idx="27">
                  <c:v>Cagliari</c:v>
                </c:pt>
                <c:pt idx="28">
                  <c:v>Savona</c:v>
                </c:pt>
                <c:pt idx="29">
                  <c:v>Pordenone</c:v>
                </c:pt>
              </c:strCache>
            </c:strRef>
          </c:cat>
          <c:val>
            <c:numRef>
              <c:f>Foglio1!$B$2:$B$31</c:f>
              <c:numCache>
                <c:formatCode>0.0</c:formatCode>
                <c:ptCount val="30"/>
                <c:pt idx="0" formatCode="General">
                  <c:v>50.7</c:v>
                </c:pt>
                <c:pt idx="1">
                  <c:v>24.49056811673144</c:v>
                </c:pt>
                <c:pt idx="2">
                  <c:v>36.80266925806122</c:v>
                </c:pt>
                <c:pt idx="3">
                  <c:v>42.58352561577279</c:v>
                </c:pt>
                <c:pt idx="4">
                  <c:v>47.51688366272793</c:v>
                </c:pt>
                <c:pt idx="5">
                  <c:v>47.61571318535117</c:v>
                </c:pt>
                <c:pt idx="6">
                  <c:v>51.07941955621888</c:v>
                </c:pt>
                <c:pt idx="7">
                  <c:v>53.63397988766008</c:v>
                </c:pt>
                <c:pt idx="8">
                  <c:v>54.85640529202968</c:v>
                </c:pt>
                <c:pt idx="9">
                  <c:v>55.42666075266983</c:v>
                </c:pt>
                <c:pt idx="10">
                  <c:v>62.04116560825113</c:v>
                </c:pt>
                <c:pt idx="11">
                  <c:v>63.04295366795368</c:v>
                </c:pt>
                <c:pt idx="12">
                  <c:v>66.02807006131178</c:v>
                </c:pt>
                <c:pt idx="13">
                  <c:v>66.36700158646218</c:v>
                </c:pt>
                <c:pt idx="14">
                  <c:v>67.01048417195398</c:v>
                </c:pt>
                <c:pt idx="15">
                  <c:v>69.20775334981138</c:v>
                </c:pt>
                <c:pt idx="16">
                  <c:v>69.34047750374282</c:v>
                </c:pt>
                <c:pt idx="17">
                  <c:v>69.53011739958497</c:v>
                </c:pt>
                <c:pt idx="18">
                  <c:v>74.25062774639046</c:v>
                </c:pt>
                <c:pt idx="19">
                  <c:v>77.2344258719169</c:v>
                </c:pt>
                <c:pt idx="20">
                  <c:v>78.97748950782142</c:v>
                </c:pt>
                <c:pt idx="21">
                  <c:v>79.00113507377979</c:v>
                </c:pt>
                <c:pt idx="22">
                  <c:v>80.23354581002593</c:v>
                </c:pt>
                <c:pt idx="23">
                  <c:v>81.78188528767137</c:v>
                </c:pt>
                <c:pt idx="24">
                  <c:v>82.17719187150996</c:v>
                </c:pt>
                <c:pt idx="25">
                  <c:v>86.72439938340455</c:v>
                </c:pt>
                <c:pt idx="26">
                  <c:v>94.7835533499591</c:v>
                </c:pt>
                <c:pt idx="27">
                  <c:v>96.74212552457582</c:v>
                </c:pt>
                <c:pt idx="28">
                  <c:v>99.89944115659152</c:v>
                </c:pt>
                <c:pt idx="29">
                  <c:v>122.768519067671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47-41A1-92C5-33B7AC0BF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83154144"/>
        <c:axId val="-2116692528"/>
      </c:barChart>
      <c:catAx>
        <c:axId val="-208315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692528"/>
        <c:crosses val="autoZero"/>
        <c:auto val="1"/>
        <c:lblAlgn val="ctr"/>
        <c:lblOffset val="100"/>
        <c:noMultiLvlLbl val="0"/>
      </c:catAx>
      <c:valAx>
        <c:axId val="-2116692528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831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DF-4E41-B54B-7866E44F504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Foglio2!$A$2:$A$33</c:f>
              <c:strCache>
                <c:ptCount val="32"/>
                <c:pt idx="0">
                  <c:v>Italia</c:v>
                </c:pt>
                <c:pt idx="1">
                  <c:v>Napoli</c:v>
                </c:pt>
                <c:pt idx="2">
                  <c:v>Palermo</c:v>
                </c:pt>
                <c:pt idx="3">
                  <c:v>Brindisi</c:v>
                </c:pt>
                <c:pt idx="4">
                  <c:v>Olbia</c:v>
                </c:pt>
                <c:pt idx="5">
                  <c:v>Carbonia</c:v>
                </c:pt>
                <c:pt idx="6">
                  <c:v>Caserta</c:v>
                </c:pt>
                <c:pt idx="7">
                  <c:v>Isernia</c:v>
                </c:pt>
                <c:pt idx="8">
                  <c:v>Latina</c:v>
                </c:pt>
                <c:pt idx="9">
                  <c:v>Benevento</c:v>
                </c:pt>
                <c:pt idx="10">
                  <c:v>Salerno</c:v>
                </c:pt>
                <c:pt idx="11">
                  <c:v>Roma</c:v>
                </c:pt>
                <c:pt idx="12">
                  <c:v>Torino</c:v>
                </c:pt>
                <c:pt idx="13">
                  <c:v>Crotone</c:v>
                </c:pt>
                <c:pt idx="14">
                  <c:v>Genova</c:v>
                </c:pt>
                <c:pt idx="15">
                  <c:v>Milano</c:v>
                </c:pt>
                <c:pt idx="16">
                  <c:v>Rimini</c:v>
                </c:pt>
                <c:pt idx="17">
                  <c:v>Villacidro</c:v>
                </c:pt>
                <c:pt idx="18">
                  <c:v>Ravenna</c:v>
                </c:pt>
                <c:pt idx="19">
                  <c:v>Novara</c:v>
                </c:pt>
                <c:pt idx="20">
                  <c:v>Trieste</c:v>
                </c:pt>
                <c:pt idx="21">
                  <c:v>Grosseto</c:v>
                </c:pt>
                <c:pt idx="22">
                  <c:v>Cosenza</c:v>
                </c:pt>
                <c:pt idx="23">
                  <c:v>Venezia</c:v>
                </c:pt>
                <c:pt idx="24">
                  <c:v>Parma</c:v>
                </c:pt>
                <c:pt idx="25">
                  <c:v>Varese</c:v>
                </c:pt>
                <c:pt idx="26">
                  <c:v>Bologna</c:v>
                </c:pt>
                <c:pt idx="27">
                  <c:v>Cagliari</c:v>
                </c:pt>
                <c:pt idx="28">
                  <c:v>Savona</c:v>
                </c:pt>
                <c:pt idx="29">
                  <c:v>Firenze</c:v>
                </c:pt>
                <c:pt idx="30">
                  <c:v>Pordenone</c:v>
                </c:pt>
                <c:pt idx="31">
                  <c:v>Bolzano / Bozen</c:v>
                </c:pt>
              </c:strCache>
            </c:strRef>
          </c:cat>
          <c:val>
            <c:numRef>
              <c:f>Foglio2!$B$2:$B$33</c:f>
              <c:numCache>
                <c:formatCode>0.0</c:formatCode>
                <c:ptCount val="32"/>
                <c:pt idx="0">
                  <c:v>800.6599752490776</c:v>
                </c:pt>
                <c:pt idx="1">
                  <c:v>337.036370988448</c:v>
                </c:pt>
                <c:pt idx="2">
                  <c:v>381.7288434076838</c:v>
                </c:pt>
                <c:pt idx="3">
                  <c:v>495.8789352790163</c:v>
                </c:pt>
                <c:pt idx="4">
                  <c:v>609.3008422908811</c:v>
                </c:pt>
                <c:pt idx="5">
                  <c:v>676.5459455716365</c:v>
                </c:pt>
                <c:pt idx="6">
                  <c:v>693.283976731888</c:v>
                </c:pt>
                <c:pt idx="7">
                  <c:v>694.211123723042</c:v>
                </c:pt>
                <c:pt idx="8">
                  <c:v>705.3065517592373</c:v>
                </c:pt>
                <c:pt idx="9">
                  <c:v>736.879767112817</c:v>
                </c:pt>
                <c:pt idx="10">
                  <c:v>755.0072393822393</c:v>
                </c:pt>
                <c:pt idx="11">
                  <c:v>775.4353453628436</c:v>
                </c:pt>
                <c:pt idx="12">
                  <c:v>787.776245548032</c:v>
                </c:pt>
                <c:pt idx="13">
                  <c:v>843.3960021059424</c:v>
                </c:pt>
                <c:pt idx="14">
                  <c:v>863.2672557917363</c:v>
                </c:pt>
                <c:pt idx="15">
                  <c:v>879.0433797619077</c:v>
                </c:pt>
                <c:pt idx="16">
                  <c:v>970.9099505017873</c:v>
                </c:pt>
                <c:pt idx="17">
                  <c:v>1020.236678103774</c:v>
                </c:pt>
                <c:pt idx="18">
                  <c:v>1024.131650839079</c:v>
                </c:pt>
                <c:pt idx="19">
                  <c:v>1057.360326428123</c:v>
                </c:pt>
                <c:pt idx="20">
                  <c:v>1071.575228944751</c:v>
                </c:pt>
                <c:pt idx="21">
                  <c:v>1103.141294671245</c:v>
                </c:pt>
                <c:pt idx="22">
                  <c:v>1111.91065569052</c:v>
                </c:pt>
                <c:pt idx="23">
                  <c:v>1182.421316029109</c:v>
                </c:pt>
                <c:pt idx="24">
                  <c:v>1227.493675203957</c:v>
                </c:pt>
                <c:pt idx="25">
                  <c:v>1231.311017257153</c:v>
                </c:pt>
                <c:pt idx="26">
                  <c:v>1235.885462531339</c:v>
                </c:pt>
                <c:pt idx="27">
                  <c:v>1320.096341813281</c:v>
                </c:pt>
                <c:pt idx="28">
                  <c:v>1476.236791348643</c:v>
                </c:pt>
                <c:pt idx="29">
                  <c:v>1551.026449470648</c:v>
                </c:pt>
                <c:pt idx="30">
                  <c:v>1961.923966550027</c:v>
                </c:pt>
                <c:pt idx="31">
                  <c:v>2977.723616865708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F-4E41-B54B-7866E44F5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6717872"/>
        <c:axId val="-2116714464"/>
      </c:barChart>
      <c:catAx>
        <c:axId val="-211671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714464"/>
        <c:crosses val="autoZero"/>
        <c:auto val="1"/>
        <c:lblAlgn val="ctr"/>
        <c:lblOffset val="100"/>
        <c:noMultiLvlLbl val="0"/>
      </c:catAx>
      <c:valAx>
        <c:axId val="-2116714464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71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520588434702"/>
          <c:y val="0.0395061666948705"/>
          <c:w val="0.915533493095972"/>
          <c:h val="0.51397927263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'Regioni e ripartizioni'!$AE$8:$AE$9</c:f>
              <c:strCache>
                <c:ptCount val="2"/>
                <c:pt idx="0">
                  <c:v>Maschi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cat>
            <c:strRef>
              <c:f>'Regioni e ripartizioni'!$AD$11:$AD$36</c:f>
              <c:strCache>
                <c:ptCount val="26"/>
                <c:pt idx="0">
                  <c:v>Piemonte</c:v>
                </c:pt>
                <c:pt idx="1">
                  <c:v>Valle d'Aosta/Vallée d'Aoste</c:v>
                </c:pt>
                <c:pt idx="2">
                  <c:v>Liguria</c:v>
                </c:pt>
                <c:pt idx="3">
                  <c:v>Lombardia</c:v>
                </c:pt>
                <c:pt idx="4">
                  <c:v>Trentino-Alto Adige/Südtirol</c:v>
                </c:pt>
                <c:pt idx="5">
                  <c:v>Bolzano/Bozen</c:v>
                </c:pt>
                <c:pt idx="6">
                  <c:v>Trento</c:v>
                </c:pt>
                <c:pt idx="7">
                  <c:v>Veneto</c:v>
                </c:pt>
                <c:pt idx="8">
                  <c:v>Friuli-Venezia Giulia</c:v>
                </c:pt>
                <c:pt idx="9">
                  <c:v>Emilia-Romagna</c:v>
                </c:pt>
                <c:pt idx="10">
                  <c:v>Toscana</c:v>
                </c:pt>
                <c:pt idx="11">
                  <c:v>Umbria</c:v>
                </c:pt>
                <c:pt idx="12">
                  <c:v>Marche</c:v>
                </c:pt>
                <c:pt idx="13">
                  <c:v>Lazio</c:v>
                </c:pt>
                <c:pt idx="14">
                  <c:v>Abruzzo</c:v>
                </c:pt>
                <c:pt idx="15">
                  <c:v>Molise</c:v>
                </c:pt>
                <c:pt idx="16">
                  <c:v>Campania</c:v>
                </c:pt>
                <c:pt idx="17">
                  <c:v>Puglia</c:v>
                </c:pt>
                <c:pt idx="18">
                  <c:v>Basilicata</c:v>
                </c:pt>
                <c:pt idx="19">
                  <c:v>Calabria</c:v>
                </c:pt>
                <c:pt idx="20">
                  <c:v>Sicilia</c:v>
                </c:pt>
                <c:pt idx="21">
                  <c:v>Sardegna</c:v>
                </c:pt>
                <c:pt idx="22">
                  <c:v>Nord</c:v>
                </c:pt>
                <c:pt idx="23">
                  <c:v>Centro </c:v>
                </c:pt>
                <c:pt idx="24">
                  <c:v>Mezzogiorno</c:v>
                </c:pt>
                <c:pt idx="25">
                  <c:v>Italia</c:v>
                </c:pt>
              </c:strCache>
            </c:strRef>
          </c:cat>
          <c:val>
            <c:numRef>
              <c:f>'Regioni e ripartizioni'!$AE$11:$AE$36</c:f>
              <c:numCache>
                <c:formatCode>0.0</c:formatCode>
                <c:ptCount val="26"/>
                <c:pt idx="0">
                  <c:v>79.7</c:v>
                </c:pt>
                <c:pt idx="1">
                  <c:v>79.7</c:v>
                </c:pt>
                <c:pt idx="2">
                  <c:v>79.5</c:v>
                </c:pt>
                <c:pt idx="3">
                  <c:v>80.3</c:v>
                </c:pt>
                <c:pt idx="4">
                  <c:v>80.8</c:v>
                </c:pt>
                <c:pt idx="5">
                  <c:v>80.8</c:v>
                </c:pt>
                <c:pt idx="6">
                  <c:v>80.8</c:v>
                </c:pt>
                <c:pt idx="7">
                  <c:v>80.3</c:v>
                </c:pt>
                <c:pt idx="8">
                  <c:v>79.5</c:v>
                </c:pt>
                <c:pt idx="9">
                  <c:v>80.5</c:v>
                </c:pt>
                <c:pt idx="10">
                  <c:v>80.5</c:v>
                </c:pt>
                <c:pt idx="11">
                  <c:v>80.3</c:v>
                </c:pt>
                <c:pt idx="12">
                  <c:v>80.7</c:v>
                </c:pt>
                <c:pt idx="13">
                  <c:v>79.5</c:v>
                </c:pt>
                <c:pt idx="14">
                  <c:v>79.8</c:v>
                </c:pt>
                <c:pt idx="15">
                  <c:v>79.7</c:v>
                </c:pt>
                <c:pt idx="16">
                  <c:v>78.1</c:v>
                </c:pt>
                <c:pt idx="17">
                  <c:v>80.2</c:v>
                </c:pt>
                <c:pt idx="18">
                  <c:v>79.5</c:v>
                </c:pt>
                <c:pt idx="19">
                  <c:v>79.4</c:v>
                </c:pt>
                <c:pt idx="20">
                  <c:v>79.0</c:v>
                </c:pt>
                <c:pt idx="21">
                  <c:v>79.2</c:v>
                </c:pt>
                <c:pt idx="22">
                  <c:v>80.2</c:v>
                </c:pt>
                <c:pt idx="23">
                  <c:v>80.0</c:v>
                </c:pt>
                <c:pt idx="24">
                  <c:v>79.2</c:v>
                </c:pt>
                <c:pt idx="25">
                  <c:v>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8-465C-9B4B-4C150724F721}"/>
            </c:ext>
          </c:extLst>
        </c:ser>
        <c:ser>
          <c:idx val="1"/>
          <c:order val="1"/>
          <c:tx>
            <c:strRef>
              <c:f>'Regioni e ripartizioni'!$AF$8:$AF$9</c:f>
              <c:strCache>
                <c:ptCount val="2"/>
                <c:pt idx="0">
                  <c:v>Femmine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'Regioni e ripartizioni'!$AD$11:$AD$36</c:f>
              <c:strCache>
                <c:ptCount val="26"/>
                <c:pt idx="0">
                  <c:v>Piemonte</c:v>
                </c:pt>
                <c:pt idx="1">
                  <c:v>Valle d'Aosta/Vallée d'Aoste</c:v>
                </c:pt>
                <c:pt idx="2">
                  <c:v>Liguria</c:v>
                </c:pt>
                <c:pt idx="3">
                  <c:v>Lombardia</c:v>
                </c:pt>
                <c:pt idx="4">
                  <c:v>Trentino-Alto Adige/Südtirol</c:v>
                </c:pt>
                <c:pt idx="5">
                  <c:v>Bolzano/Bozen</c:v>
                </c:pt>
                <c:pt idx="6">
                  <c:v>Trento</c:v>
                </c:pt>
                <c:pt idx="7">
                  <c:v>Veneto</c:v>
                </c:pt>
                <c:pt idx="8">
                  <c:v>Friuli-Venezia Giulia</c:v>
                </c:pt>
                <c:pt idx="9">
                  <c:v>Emilia-Romagna</c:v>
                </c:pt>
                <c:pt idx="10">
                  <c:v>Toscana</c:v>
                </c:pt>
                <c:pt idx="11">
                  <c:v>Umbria</c:v>
                </c:pt>
                <c:pt idx="12">
                  <c:v>Marche</c:v>
                </c:pt>
                <c:pt idx="13">
                  <c:v>Lazio</c:v>
                </c:pt>
                <c:pt idx="14">
                  <c:v>Abruzzo</c:v>
                </c:pt>
                <c:pt idx="15">
                  <c:v>Molise</c:v>
                </c:pt>
                <c:pt idx="16">
                  <c:v>Campania</c:v>
                </c:pt>
                <c:pt idx="17">
                  <c:v>Puglia</c:v>
                </c:pt>
                <c:pt idx="18">
                  <c:v>Basilicata</c:v>
                </c:pt>
                <c:pt idx="19">
                  <c:v>Calabria</c:v>
                </c:pt>
                <c:pt idx="20">
                  <c:v>Sicilia</c:v>
                </c:pt>
                <c:pt idx="21">
                  <c:v>Sardegna</c:v>
                </c:pt>
                <c:pt idx="22">
                  <c:v>Nord</c:v>
                </c:pt>
                <c:pt idx="23">
                  <c:v>Centro </c:v>
                </c:pt>
                <c:pt idx="24">
                  <c:v>Mezzogiorno</c:v>
                </c:pt>
                <c:pt idx="25">
                  <c:v>Italia</c:v>
                </c:pt>
              </c:strCache>
            </c:strRef>
          </c:cat>
          <c:val>
            <c:numRef>
              <c:f>'Regioni e ripartizioni'!$AF$11:$AF$36</c:f>
              <c:numCache>
                <c:formatCode>0.0</c:formatCode>
                <c:ptCount val="26"/>
                <c:pt idx="0">
                  <c:v>84.6</c:v>
                </c:pt>
                <c:pt idx="1">
                  <c:v>84.6</c:v>
                </c:pt>
                <c:pt idx="2">
                  <c:v>84.5</c:v>
                </c:pt>
                <c:pt idx="3">
                  <c:v>85.1</c:v>
                </c:pt>
                <c:pt idx="4">
                  <c:v>85.7</c:v>
                </c:pt>
                <c:pt idx="5">
                  <c:v>85.6</c:v>
                </c:pt>
                <c:pt idx="6">
                  <c:v>85.8</c:v>
                </c:pt>
                <c:pt idx="7">
                  <c:v>85.3</c:v>
                </c:pt>
                <c:pt idx="8">
                  <c:v>84.7</c:v>
                </c:pt>
                <c:pt idx="9">
                  <c:v>85.1</c:v>
                </c:pt>
                <c:pt idx="10">
                  <c:v>85.1</c:v>
                </c:pt>
                <c:pt idx="11">
                  <c:v>85.3</c:v>
                </c:pt>
                <c:pt idx="12">
                  <c:v>85.5</c:v>
                </c:pt>
                <c:pt idx="13">
                  <c:v>84.2</c:v>
                </c:pt>
                <c:pt idx="14">
                  <c:v>84.8</c:v>
                </c:pt>
                <c:pt idx="15">
                  <c:v>84.6</c:v>
                </c:pt>
                <c:pt idx="16">
                  <c:v>83.0</c:v>
                </c:pt>
                <c:pt idx="17">
                  <c:v>84.6</c:v>
                </c:pt>
                <c:pt idx="18">
                  <c:v>84.7</c:v>
                </c:pt>
                <c:pt idx="19">
                  <c:v>84.3</c:v>
                </c:pt>
                <c:pt idx="20">
                  <c:v>83.4</c:v>
                </c:pt>
                <c:pt idx="21">
                  <c:v>85.0</c:v>
                </c:pt>
                <c:pt idx="22">
                  <c:v>85.0</c:v>
                </c:pt>
                <c:pt idx="23">
                  <c:v>84.8</c:v>
                </c:pt>
                <c:pt idx="24">
                  <c:v>83.9</c:v>
                </c:pt>
                <c:pt idx="25">
                  <c:v>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58-465C-9B4B-4C150724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6699904"/>
        <c:axId val="-2116122592"/>
      </c:barChart>
      <c:catAx>
        <c:axId val="-211669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122592"/>
        <c:crosses val="autoZero"/>
        <c:auto val="1"/>
        <c:lblAlgn val="ctr"/>
        <c:lblOffset val="100"/>
        <c:noMultiLvlLbl val="0"/>
      </c:catAx>
      <c:valAx>
        <c:axId val="-2116122592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69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3366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E1-4002-81E1-6427209C58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grafico!$A$2:$A$33</c:f>
              <c:strCache>
                <c:ptCount val="32"/>
                <c:pt idx="0">
                  <c:v>Italia</c:v>
                </c:pt>
                <c:pt idx="1">
                  <c:v>Cosenza</c:v>
                </c:pt>
                <c:pt idx="2">
                  <c:v>Villacidro</c:v>
                </c:pt>
                <c:pt idx="3">
                  <c:v>Carbonia</c:v>
                </c:pt>
                <c:pt idx="4">
                  <c:v>Isernia</c:v>
                </c:pt>
                <c:pt idx="5">
                  <c:v>Napoli</c:v>
                </c:pt>
                <c:pt idx="6">
                  <c:v>Benevento</c:v>
                </c:pt>
                <c:pt idx="7">
                  <c:v>Caserta</c:v>
                </c:pt>
                <c:pt idx="8">
                  <c:v>Venezia</c:v>
                </c:pt>
                <c:pt idx="9">
                  <c:v>Crotone</c:v>
                </c:pt>
                <c:pt idx="10">
                  <c:v>Trieste</c:v>
                </c:pt>
                <c:pt idx="11">
                  <c:v>Torino</c:v>
                </c:pt>
                <c:pt idx="12">
                  <c:v>Salerno</c:v>
                </c:pt>
                <c:pt idx="13">
                  <c:v>Palermo</c:v>
                </c:pt>
                <c:pt idx="14">
                  <c:v>Pordenone</c:v>
                </c:pt>
                <c:pt idx="15">
                  <c:v>Latina</c:v>
                </c:pt>
                <c:pt idx="16">
                  <c:v>Brindisi</c:v>
                </c:pt>
                <c:pt idx="17">
                  <c:v>Cagliari</c:v>
                </c:pt>
                <c:pt idx="18">
                  <c:v>Novara</c:v>
                </c:pt>
                <c:pt idx="19">
                  <c:v>Varese</c:v>
                </c:pt>
                <c:pt idx="20">
                  <c:v>Parma</c:v>
                </c:pt>
                <c:pt idx="21">
                  <c:v>Bologna</c:v>
                </c:pt>
                <c:pt idx="22">
                  <c:v>Olbia</c:v>
                </c:pt>
                <c:pt idx="23">
                  <c:v>Roma</c:v>
                </c:pt>
                <c:pt idx="24">
                  <c:v>Ravenna</c:v>
                </c:pt>
                <c:pt idx="25">
                  <c:v>Bolzano / Bozen</c:v>
                </c:pt>
                <c:pt idx="26">
                  <c:v>Grosseto</c:v>
                </c:pt>
                <c:pt idx="27">
                  <c:v>Savona</c:v>
                </c:pt>
                <c:pt idx="28">
                  <c:v>Firenze</c:v>
                </c:pt>
                <c:pt idx="29">
                  <c:v>Milano</c:v>
                </c:pt>
                <c:pt idx="30">
                  <c:v>Genova</c:v>
                </c:pt>
                <c:pt idx="31">
                  <c:v>Rimini</c:v>
                </c:pt>
              </c:strCache>
            </c:strRef>
          </c:cat>
          <c:val>
            <c:numRef>
              <c:f>grafico!$B$2:$B$33</c:f>
              <c:numCache>
                <c:formatCode>0.0</c:formatCode>
                <c:ptCount val="32"/>
                <c:pt idx="0" formatCode="#,##0.0">
                  <c:v>300.871862997191</c:v>
                </c:pt>
                <c:pt idx="1">
                  <c:v>83.2268662164628</c:v>
                </c:pt>
                <c:pt idx="2">
                  <c:v>126.2892022732056</c:v>
                </c:pt>
                <c:pt idx="3">
                  <c:v>189.943362342865</c:v>
                </c:pt>
                <c:pt idx="4">
                  <c:v>199.700449326011</c:v>
                </c:pt>
                <c:pt idx="5">
                  <c:v>208.5041138754817</c:v>
                </c:pt>
                <c:pt idx="6">
                  <c:v>225.3901140934628</c:v>
                </c:pt>
                <c:pt idx="7">
                  <c:v>244.7899872998742</c:v>
                </c:pt>
                <c:pt idx="8">
                  <c:v>247.04227019246</c:v>
                </c:pt>
                <c:pt idx="9">
                  <c:v>259.8202909654156</c:v>
                </c:pt>
                <c:pt idx="10">
                  <c:v>335.9630736187704</c:v>
                </c:pt>
                <c:pt idx="11">
                  <c:v>359.142117022164</c:v>
                </c:pt>
                <c:pt idx="12">
                  <c:v>360.4078100899139</c:v>
                </c:pt>
                <c:pt idx="13">
                  <c:v>366.259986096519</c:v>
                </c:pt>
                <c:pt idx="14">
                  <c:v>383.9590443686006</c:v>
                </c:pt>
                <c:pt idx="15">
                  <c:v>395.4232213103703</c:v>
                </c:pt>
                <c:pt idx="16">
                  <c:v>408.379083790838</c:v>
                </c:pt>
                <c:pt idx="17">
                  <c:v>411.0753176940256</c:v>
                </c:pt>
                <c:pt idx="18">
                  <c:v>426.7693751844737</c:v>
                </c:pt>
                <c:pt idx="19">
                  <c:v>455.5097965805567</c:v>
                </c:pt>
                <c:pt idx="20">
                  <c:v>460.5471869427762</c:v>
                </c:pt>
                <c:pt idx="21">
                  <c:v>503.1137353449166</c:v>
                </c:pt>
                <c:pt idx="22">
                  <c:v>507.8747124402757</c:v>
                </c:pt>
                <c:pt idx="23">
                  <c:v>531.4999698300523</c:v>
                </c:pt>
                <c:pt idx="24">
                  <c:v>537.2566055092758</c:v>
                </c:pt>
                <c:pt idx="25">
                  <c:v>539.111849010515</c:v>
                </c:pt>
                <c:pt idx="26">
                  <c:v>579.7750572310145</c:v>
                </c:pt>
                <c:pt idx="27">
                  <c:v>666.0082761322549</c:v>
                </c:pt>
                <c:pt idx="28">
                  <c:v>711.7428146266516</c:v>
                </c:pt>
                <c:pt idx="29">
                  <c:v>723.899670181381</c:v>
                </c:pt>
                <c:pt idx="30">
                  <c:v>733.1604591962198</c:v>
                </c:pt>
                <c:pt idx="31">
                  <c:v>808.707891268364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E1-4002-81E1-6427209C5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4590000"/>
        <c:axId val="-2116105488"/>
      </c:barChart>
      <c:catAx>
        <c:axId val="212459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6105488"/>
        <c:crosses val="autoZero"/>
        <c:auto val="1"/>
        <c:lblAlgn val="ctr"/>
        <c:lblOffset val="100"/>
        <c:noMultiLvlLbl val="0"/>
      </c:catAx>
      <c:valAx>
        <c:axId val="-2116105488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212459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19AE077-2F99-49E3-8E99-F1C878F666C3}" type="datetimeFigureOut">
              <a:rPr lang="it-IT"/>
              <a:pPr>
                <a:defRPr/>
              </a:pPr>
              <a:t>05/05/16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81F2E1-8163-4C53-866D-3981092043D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22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14AB024-4085-445B-823A-71D1CED84DBC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5785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riscia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stile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36EDB52-5D54-48EE-B7DB-ED5D8362501E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343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126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068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428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08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953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259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30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98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135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1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pic>
        <p:nvPicPr>
          <p:cNvPr id="2" name="Picture 8" descr="striscia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strisciaGOAL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6172200"/>
            <a:ext cx="906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vis.i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3140968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1F354D"/>
                </a:solidFill>
                <a:latin typeface="Tahoma" panose="020B0604030504040204" pitchFamily="34" charset="0"/>
              </a:rPr>
              <a:t/>
            </a:r>
            <a:br>
              <a:rPr lang="it-IT" altLang="it-IT" dirty="0">
                <a:solidFill>
                  <a:srgbClr val="1F354D"/>
                </a:solidFill>
                <a:latin typeface="Tahoma" panose="020B060403050404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I Comuni e lo sviluppo Sostenibile:</a:t>
            </a:r>
            <a:r>
              <a:rPr lang="it-IT" altLang="it-IT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L’appello dell’ASviS ai Candidati Sindaci</a:t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  <a:hlinkClick r:id="rId2"/>
              </a:rPr>
              <a:t>www.asvis.it</a:t>
            </a: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  <a:t>                    @ </a:t>
            </a: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AsvisItalia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32134"/>
              </p:ext>
            </p:extLst>
          </p:nvPr>
        </p:nvGraphicFramePr>
        <p:xfrm>
          <a:off x="1907704" y="1983621"/>
          <a:ext cx="5832648" cy="39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89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che vivono in famiglie con almeno un componente di 18-59 anni dove nessun componente lavora o percepisce una pensione da lavoro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087333"/>
              </p:ext>
            </p:extLst>
          </p:nvPr>
        </p:nvGraphicFramePr>
        <p:xfrm>
          <a:off x="2195736" y="2398815"/>
          <a:ext cx="4781550" cy="379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36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01017"/>
              </p:ext>
            </p:extLst>
          </p:nvPr>
        </p:nvGraphicFramePr>
        <p:xfrm>
          <a:off x="2339752" y="1861856"/>
          <a:ext cx="5832648" cy="31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di istituzioni non profit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864294"/>
              </p:ext>
            </p:extLst>
          </p:nvPr>
        </p:nvGraphicFramePr>
        <p:xfrm>
          <a:off x="2195736" y="2132855"/>
          <a:ext cx="4781550" cy="406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17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72488"/>
              </p:ext>
            </p:extLst>
          </p:nvPr>
        </p:nvGraphicFramePr>
        <p:xfrm>
          <a:off x="1691680" y="1989248"/>
          <a:ext cx="5832648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di volontari delle unità locali delle istituzioni non profit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352806"/>
              </p:ext>
            </p:extLst>
          </p:nvPr>
        </p:nvGraphicFramePr>
        <p:xfrm>
          <a:off x="1619672" y="2262063"/>
          <a:ext cx="5760639" cy="393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67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92948"/>
              </p:ext>
            </p:extLst>
          </p:nvPr>
        </p:nvGraphicFramePr>
        <p:xfrm>
          <a:off x="1691680" y="2204864"/>
          <a:ext cx="5832648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Speranza di vita alla nascita per sesso, regione e ripartizione geografica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(numero medio di anni)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72513"/>
              </p:ext>
            </p:extLst>
          </p:nvPr>
        </p:nvGraphicFramePr>
        <p:xfrm>
          <a:off x="1619672" y="2734592"/>
          <a:ext cx="5545832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42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62880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Fornire  trasporti sicuri e sostenibili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538398"/>
              </p:ext>
            </p:extLst>
          </p:nvPr>
        </p:nvGraphicFramePr>
        <p:xfrm>
          <a:off x="1979712" y="2204865"/>
          <a:ext cx="5328592" cy="399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023535"/>
              </p:ext>
            </p:extLst>
          </p:nvPr>
        </p:nvGraphicFramePr>
        <p:xfrm>
          <a:off x="2915816" y="2060848"/>
          <a:ext cx="3960440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Tasso di incidenti stradali –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(per 100.000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129491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48478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Fornire  trasporti sicuri e sostenibili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35546"/>
              </p:ext>
            </p:extLst>
          </p:nvPr>
        </p:nvGraphicFramePr>
        <p:xfrm>
          <a:off x="2627784" y="1900282"/>
          <a:ext cx="3960440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Tempo dedicato alla mobilità 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(numero medio di minuti)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322203"/>
              </p:ext>
            </p:extLst>
          </p:nvPr>
        </p:nvGraphicFramePr>
        <p:xfrm>
          <a:off x="2123728" y="2060848"/>
          <a:ext cx="52565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91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62880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18575"/>
              </p:ext>
            </p:extLst>
          </p:nvPr>
        </p:nvGraphicFramePr>
        <p:xfrm>
          <a:off x="2267744" y="2276872"/>
          <a:ext cx="4536504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Densità di verde storico e parchi urbani di notevole interesse pubblico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per 100 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di superficie dei centri abitati)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128123"/>
              </p:ext>
            </p:extLst>
          </p:nvPr>
        </p:nvGraphicFramePr>
        <p:xfrm>
          <a:off x="1979712" y="2780928"/>
          <a:ext cx="5248275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62880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18575"/>
              </p:ext>
            </p:extLst>
          </p:nvPr>
        </p:nvGraphicFramePr>
        <p:xfrm>
          <a:off x="2267744" y="2132856"/>
          <a:ext cx="453650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Disponibilità verde urbano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per abitante)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06113"/>
              </p:ext>
            </p:extLst>
          </p:nvPr>
        </p:nvGraphicFramePr>
        <p:xfrm>
          <a:off x="1979712" y="2459797"/>
          <a:ext cx="5248275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484784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02099"/>
              </p:ext>
            </p:extLst>
          </p:nvPr>
        </p:nvGraphicFramePr>
        <p:xfrm>
          <a:off x="2267744" y="1772816"/>
          <a:ext cx="453650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Dispersione di rete di acqua potabile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2012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797901957"/>
              </p:ext>
            </p:extLst>
          </p:nvPr>
        </p:nvGraphicFramePr>
        <p:xfrm>
          <a:off x="2123728" y="1988840"/>
          <a:ext cx="4572000" cy="418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162880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Riduzione impatto ambientale pro capite delle città (aria e rifiuti)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777864087"/>
              </p:ext>
            </p:extLst>
          </p:nvPr>
        </p:nvGraphicFramePr>
        <p:xfrm>
          <a:off x="1763688" y="2708920"/>
          <a:ext cx="55446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04606"/>
              </p:ext>
            </p:extLst>
          </p:nvPr>
        </p:nvGraphicFramePr>
        <p:xfrm>
          <a:off x="2267744" y="2060848"/>
          <a:ext cx="4536504" cy="52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massimo di giorni di superamento del limite per la protezione della salute umana previsto per il per il  PM10 -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(numero di giorni, primi venti comuni capoluoghi di provincia per numero di giorni e media italiana)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785225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altLang="it-IT" sz="2400" b="1" spc="-150" dirty="0">
                <a:solidFill>
                  <a:srgbClr val="388294"/>
                </a:solidFill>
                <a:ea typeface="Verdana" pitchFamily="34" charset="0"/>
                <a:cs typeface="Verdana" panose="020B0604030504040204" pitchFamily="34" charset="0"/>
              </a:rPr>
              <a:t>Il modello di sviluppo attuale non è sostenibile</a:t>
            </a:r>
          </a:p>
          <a:p>
            <a:pPr marL="0" indent="0" algn="ctr" eaLnBrk="1" hangingPunct="1">
              <a:buFontTx/>
              <a:buNone/>
            </a:pPr>
            <a:endParaRPr lang="it-IT" altLang="it-IT" sz="2100" dirty="0">
              <a:solidFill>
                <a:srgbClr val="003366"/>
              </a:solidFill>
              <a:latin typeface="Trebuchet MS" panose="020B0603020202020204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it-IT" altLang="it-IT" sz="2100" dirty="0">
              <a:solidFill>
                <a:srgbClr val="003366"/>
              </a:solidFill>
              <a:latin typeface="Trebuchet MS" panose="020B060302020202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altLang="it-IT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it-IT" altLang="it-IT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Siamo ad un bivio storico e la direzione che prenderemo determinerà il successo o il fallimento. Con un’economia globalizzata e tecnologie sofisticate possiamo decidere di chiudere l’epoca della povertà estrema e della fame. O possiamo continuare a degradare il nostro pianeta e accettare intollerabili diseguaglianze che generano l’amarezza e la disperazione. La nostra ambizione è di raggiungere lo sviluppo sostenibile per tutti”.</a:t>
            </a:r>
          </a:p>
          <a:p>
            <a:pPr marL="0" indent="0" algn="just" eaLnBrk="1" hangingPunct="1">
              <a:buFontTx/>
              <a:buNone/>
            </a:pPr>
            <a:endParaRPr lang="en-US" altLang="it-IT" sz="500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it-IT" sz="21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it-IT" sz="21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 Ki-moon,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Segretario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Generale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dell’ONU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altLang="it-IT" sz="16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162880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Riduzione impatto ambientale pro capite delle città (aria e rifiuti)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48080"/>
              </p:ext>
            </p:extLst>
          </p:nvPr>
        </p:nvGraphicFramePr>
        <p:xfrm>
          <a:off x="2267744" y="2276872"/>
          <a:ext cx="4536504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Rifiuti urbani oggetto di raccolta differenziata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(percentuale sul totale dei rifiuti urbani prodotti)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792669"/>
              </p:ext>
            </p:extLst>
          </p:nvPr>
        </p:nvGraphicFramePr>
        <p:xfrm>
          <a:off x="1619672" y="2780928"/>
          <a:ext cx="588645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7544" y="2492896"/>
            <a:ext cx="8064896" cy="295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affrontare le sfide dell’Agenda Globale 2030 occorre un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approccio multidimensionale e integrato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 coinvolga attori e livelli decisionali eterogenei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comunità locali e le loro rappresentanze politiche ed amministrative sono chiamate – al pari di altri soggetti – al raggiungimento degli obiettivi </a:t>
            </a:r>
            <a:r>
              <a:rPr lang="it-IT" sz="1800" dirty="0" err="1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SDGs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fine di creare delle realtà inclusive, sicure e sostenibili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L’ASviS è pronta a sostenere l’impegno  concreto a favore dello sviluppo sostenibile di tutti quei soggetti – compresi i sindaci – che si prenderanno la responsabilità di una sfida che riguarda il presente e il futuro dei nostri territori e delle nostre comunità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3528" y="177281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La natura </a:t>
            </a:r>
            <a:r>
              <a:rPr lang="it-IT" altLang="it-IT" b="1" i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multidimensionale </a:t>
            </a: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dello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705" y="2411015"/>
            <a:ext cx="5057775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234305" y="2132856"/>
            <a:ext cx="3600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2000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ONU 2030 </a:t>
            </a: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articola in:  </a:t>
            </a:r>
          </a:p>
          <a:p>
            <a:pPr>
              <a:spcBef>
                <a:spcPct val="0"/>
              </a:spcBef>
              <a:buNone/>
              <a:defRPr/>
            </a:pPr>
            <a:endParaRPr lang="it-IT" altLang="it-IT" sz="2000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17 obiettivi – </a:t>
            </a:r>
            <a:r>
              <a:rPr lang="en-US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Sustainable Development Goals </a:t>
            </a: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(</a:t>
            </a:r>
            <a:r>
              <a:rPr lang="it-IT" altLang="it-IT" sz="2000" dirty="0" err="1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SDGs</a:t>
            </a: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169 target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240+ indicatori </a:t>
            </a:r>
          </a:p>
          <a:p>
            <a:pPr marL="342900" indent="-342900">
              <a:spcBef>
                <a:spcPct val="0"/>
              </a:spcBef>
              <a:defRPr/>
            </a:pPr>
            <a:endParaRPr lang="it-IT" altLang="it-IT" sz="2000" dirty="0">
              <a:solidFill>
                <a:srgbClr val="D8182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l’Italia, al pari di altri Paesi,  si è impegnata a raggiungere tali obiettivi al più tardi </a:t>
            </a:r>
            <a:r>
              <a:rPr lang="it-IT" sz="20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entro 2030</a:t>
            </a:r>
            <a:endParaRPr lang="it-IT" altLang="it-IT" sz="2000" b="1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8314" y="1544638"/>
            <a:ext cx="8424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altLang="it-IT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L’Agenda Globale delle Nazioni Unite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2132856"/>
            <a:ext cx="8064896" cy="473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elezioni di giugno 2016 saranno le prime elezioni dopo la sottoscrizione  da parte dell’Italia dell’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 Globale per lo sviluppo sostenibile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(Agenda 2030) e dell’accordo sul clima di Parigi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la prima volta si è riconosciuto a livello globale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l’assoluta insostenibilità dell’attuale modello di sviluppo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non solo da un punto di vista ambientale, ma anche sul piano economico, sociale e istituzionale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futuri sindaci saranno chiamati ad affrontare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tante sfide che i territori italiani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sperimentano, dalla povertà all’inquinamento, dal traffico allo smaltimento dei rifiuti, dall’educazione di qualità all’esclusione sociale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2030 mancano “solo” meno di 14 anni</a:t>
            </a:r>
            <a:r>
              <a:rPr lang="it-IT" sz="1800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 portare </a:t>
            </a:r>
            <a:r>
              <a:rPr lang="it-IT" sz="1800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città su un sentiero coerente di sviluppo sostenibile è necessario partire subito, senza parlare del fatto che alcuni obiettivi vanno raggiunti entro il 2020. 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11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170080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Le ragioni del nostro appello ai candidati </a:t>
            </a:r>
          </a:p>
        </p:txBody>
      </p:sp>
    </p:spTree>
    <p:extLst>
      <p:ext uri="{BB962C8B-B14F-4D97-AF65-F5344CB8AC3E}">
        <p14:creationId xmlns:p14="http://schemas.microsoft.com/office/powerpoint/2010/main" val="426557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95536" y="1484784"/>
            <a:ext cx="8496944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it-IT" sz="2400" b="1" spc="-150">
                <a:solidFill>
                  <a:srgbClr val="003366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Obiettivo </a:t>
            </a:r>
            <a:r>
              <a:rPr lang="it-IT" sz="2400" b="1" spc="-150" smtClean="0">
                <a:solidFill>
                  <a:srgbClr val="003366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11</a:t>
            </a:r>
            <a:r>
              <a:rPr lang="it-IT" sz="1600" smtClean="0">
                <a:solidFill>
                  <a:srgbClr val="003366"/>
                </a:solidFill>
              </a:rPr>
              <a:t> </a:t>
            </a:r>
            <a:endParaRPr lang="it-IT" sz="1600" dirty="0">
              <a:solidFill>
                <a:srgbClr val="003366"/>
              </a:solidFill>
            </a:endParaRPr>
          </a:p>
          <a:p>
            <a:pPr algn="ctr">
              <a:buNone/>
            </a:pPr>
            <a:r>
              <a:rPr lang="it-IT" sz="1600" b="1" dirty="0">
                <a:solidFill>
                  <a:srgbClr val="388294"/>
                </a:solidFill>
              </a:rPr>
              <a:t>“</a:t>
            </a:r>
            <a:r>
              <a:rPr lang="it-IT" sz="2400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rendere le città e gli insediamenti umani inclusivi, </a:t>
            </a:r>
          </a:p>
          <a:p>
            <a:pPr algn="ctr">
              <a:buNone/>
            </a:pPr>
            <a:r>
              <a:rPr lang="it-IT" sz="2400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sicuri, duraturi e sostenibili”</a:t>
            </a:r>
          </a:p>
          <a:p>
            <a:pPr algn="ctr">
              <a:buNone/>
            </a:pPr>
            <a:endParaRPr lang="it-IT" sz="2400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Accesso per tutti ad un </a:t>
            </a:r>
            <a:r>
              <a:rPr lang="it-IT" sz="1600" b="1" dirty="0">
                <a:solidFill>
                  <a:srgbClr val="003366"/>
                </a:solidFill>
              </a:rPr>
              <a:t>alloggio e a servizi </a:t>
            </a:r>
            <a:r>
              <a:rPr lang="it-IT" sz="1600" dirty="0">
                <a:solidFill>
                  <a:srgbClr val="003366"/>
                </a:solidFill>
              </a:rPr>
              <a:t>di base adeguati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Fornire  </a:t>
            </a:r>
            <a:r>
              <a:rPr lang="it-IT" sz="1600" b="1" dirty="0">
                <a:solidFill>
                  <a:srgbClr val="003366"/>
                </a:solidFill>
              </a:rPr>
              <a:t>trasporti sicuri e sostenibili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Urbanizzazione inclusiva e sostenibile 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Salvaguardia del </a:t>
            </a:r>
            <a:r>
              <a:rPr lang="it-IT" sz="1600" b="1" dirty="0">
                <a:solidFill>
                  <a:srgbClr val="003366"/>
                </a:solidFill>
              </a:rPr>
              <a:t>patrimonio culturale e naturale</a:t>
            </a:r>
            <a:r>
              <a:rPr lang="it-IT" sz="1600" dirty="0">
                <a:solidFill>
                  <a:srgbClr val="003366"/>
                </a:solidFill>
              </a:rPr>
              <a:t> 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Riduzione numero di persone colpite da calamità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Riduzione impatto ambientale </a:t>
            </a:r>
            <a:r>
              <a:rPr lang="it-IT" sz="1600" dirty="0">
                <a:solidFill>
                  <a:srgbClr val="003366"/>
                </a:solidFill>
              </a:rPr>
              <a:t>pro capite delle città (aria e rifiuti)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Accesso universale a </a:t>
            </a:r>
            <a:r>
              <a:rPr lang="it-IT" sz="1600" b="1" dirty="0">
                <a:solidFill>
                  <a:srgbClr val="003366"/>
                </a:solidFill>
              </a:rPr>
              <a:t>spazi verdi pubblici sicuri e inclusivi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Rafforzamento dei </a:t>
            </a:r>
            <a:r>
              <a:rPr lang="it-IT" sz="1600" b="1" dirty="0">
                <a:solidFill>
                  <a:srgbClr val="003366"/>
                </a:solidFill>
              </a:rPr>
              <a:t>rapporti economici, sociali e ambientali </a:t>
            </a:r>
            <a:r>
              <a:rPr lang="it-IT" sz="1600" dirty="0">
                <a:solidFill>
                  <a:srgbClr val="003366"/>
                </a:solidFill>
              </a:rPr>
              <a:t>positivi tra le zone urbane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Introduzione di </a:t>
            </a:r>
            <a:r>
              <a:rPr lang="it-IT" sz="1600" b="1" dirty="0">
                <a:solidFill>
                  <a:srgbClr val="003366"/>
                </a:solidFill>
              </a:rPr>
              <a:t>piani integrati </a:t>
            </a:r>
            <a:r>
              <a:rPr lang="it-IT" sz="1600" dirty="0">
                <a:solidFill>
                  <a:srgbClr val="003366"/>
                </a:solidFill>
              </a:rPr>
              <a:t>di inclusione e l'adattamento ai cambiamenti climatici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Sostegno ai </a:t>
            </a:r>
            <a:r>
              <a:rPr lang="it-IT" sz="1600" b="1" dirty="0">
                <a:solidFill>
                  <a:srgbClr val="003366"/>
                </a:solidFill>
              </a:rPr>
              <a:t>paesi meno sviluppati </a:t>
            </a:r>
            <a:r>
              <a:rPr lang="it-IT" sz="1600" dirty="0">
                <a:solidFill>
                  <a:srgbClr val="003366"/>
                </a:solidFill>
              </a:rPr>
              <a:t>nella costruzione di edifici sostenibili e resilienti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55311"/>
              </p:ext>
            </p:extLst>
          </p:nvPr>
        </p:nvGraphicFramePr>
        <p:xfrm>
          <a:off x="539552" y="2708920"/>
          <a:ext cx="3895156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29865"/>
              </p:ext>
            </p:extLst>
          </p:nvPr>
        </p:nvGraphicFramePr>
        <p:xfrm>
          <a:off x="5220072" y="3573016"/>
          <a:ext cx="3528392" cy="1167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senza fissa dimora.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2014, valori assoluti 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periferici delle aree metropolitane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386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con 70-250 mila abitanti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16559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capoluogo con 30-70 mila abitanti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2069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39552" y="170080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…Accesso per tutti ad un alloggio e a servizi di base adeguati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683568" y="24928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it-IT" sz="12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 senza fissa dimora.</a:t>
            </a:r>
            <a:r>
              <a:rPr lang="it-IT" sz="12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2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2014, valori assoluti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…Accesso per tutti ad un alloggio e a servizi di base adeguati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67032"/>
              </p:ext>
            </p:extLst>
          </p:nvPr>
        </p:nvGraphicFramePr>
        <p:xfrm>
          <a:off x="2195736" y="1988840"/>
          <a:ext cx="489654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residenti in abitazioni senza gabinetto.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100.000 abitanti)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15435"/>
              </p:ext>
            </p:extLst>
          </p:nvPr>
        </p:nvGraphicFramePr>
        <p:xfrm>
          <a:off x="1619672" y="2348880"/>
          <a:ext cx="5904656" cy="374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6288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La parità di genere </a:t>
            </a:r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37106"/>
              </p:ext>
            </p:extLst>
          </p:nvPr>
        </p:nvGraphicFramePr>
        <p:xfrm>
          <a:off x="2267744" y="2048452"/>
          <a:ext cx="5832648" cy="39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89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Donne presenti nei consigli comunali sul totale degli eletti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616424"/>
              </p:ext>
            </p:extLst>
          </p:nvPr>
        </p:nvGraphicFramePr>
        <p:xfrm>
          <a:off x="2195736" y="2455196"/>
          <a:ext cx="4781550" cy="380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36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50869"/>
              </p:ext>
            </p:extLst>
          </p:nvPr>
        </p:nvGraphicFramePr>
        <p:xfrm>
          <a:off x="1691680" y="1916832"/>
          <a:ext cx="5832648" cy="31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di 15-29 anni che non lavorano e non studiano (</a:t>
                      </a:r>
                      <a:r>
                        <a:rPr lang="it-IT" sz="1200" b="1" i="0" u="none" strike="noStrike" kern="1200" baseline="0" dirty="0" err="1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Neet</a:t>
                      </a:r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551850"/>
              </p:ext>
            </p:extLst>
          </p:nvPr>
        </p:nvGraphicFramePr>
        <p:xfrm>
          <a:off x="1979712" y="2263849"/>
          <a:ext cx="5328591" cy="393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5591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968</Words>
  <Application>Microsoft Macintosh PowerPoint</Application>
  <PresentationFormat>Presentazione su schermo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Calibri</vt:lpstr>
      <vt:lpstr>ＭＳ Ｐゴシック</vt:lpstr>
      <vt:lpstr>Times New Roman</vt:lpstr>
      <vt:lpstr>Trebuchet MS</vt:lpstr>
      <vt:lpstr>Arial</vt:lpstr>
      <vt:lpstr>Tahoma</vt:lpstr>
      <vt:lpstr>Verdana</vt:lpstr>
      <vt:lpstr>Presentazione vuota</vt:lpstr>
      <vt:lpstr> I Comuni e lo sviluppo Sostenibile: L’appello dell’ASviS ai Candidati Sindaci    www.asvis.it                    @ AsvisItalia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Un’Alleanza per un’Italia sostenibile e più giusta</dc:title>
  <dc:creator>Luigi Di Martino</dc:creator>
  <cp:lastModifiedBy>Luigi Di Martino</cp:lastModifiedBy>
  <cp:revision>53</cp:revision>
  <cp:lastPrinted>2016-03-11T05:50:17Z</cp:lastPrinted>
  <dcterms:created xsi:type="dcterms:W3CDTF">2016-03-11T06:55:20Z</dcterms:created>
  <dcterms:modified xsi:type="dcterms:W3CDTF">2016-05-05T08:21:59Z</dcterms:modified>
</cp:coreProperties>
</file>