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2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7" r:id="rId2"/>
    <p:sldId id="258" r:id="rId3"/>
    <p:sldId id="260" r:id="rId4"/>
    <p:sldId id="284" r:id="rId5"/>
    <p:sldId id="280" r:id="rId6"/>
    <p:sldId id="264" r:id="rId7"/>
    <p:sldId id="285" r:id="rId8"/>
    <p:sldId id="293" r:id="rId9"/>
    <p:sldId id="298" r:id="rId10"/>
    <p:sldId id="294" r:id="rId11"/>
    <p:sldId id="295" r:id="rId12"/>
    <p:sldId id="297" r:id="rId13"/>
    <p:sldId id="296" r:id="rId14"/>
    <p:sldId id="281" r:id="rId15"/>
    <p:sldId id="286" r:id="rId16"/>
    <p:sldId id="288" r:id="rId17"/>
    <p:sldId id="289" r:id="rId18"/>
    <p:sldId id="290" r:id="rId19"/>
    <p:sldId id="283" r:id="rId20"/>
    <p:sldId id="287" r:id="rId21"/>
    <p:sldId id="292" r:id="rId22"/>
  </p:sldIdLst>
  <p:sldSz cx="9144000" cy="6858000" type="screen4x3"/>
  <p:notesSz cx="7104063" cy="10234613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388294"/>
    <a:srgbClr val="D81826"/>
    <a:srgbClr val="E09B10"/>
    <a:srgbClr val="1F35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871" autoAdjust="0"/>
    <p:restoredTop sz="90979"/>
  </p:normalViewPr>
  <p:slideViewPr>
    <p:cSldViewPr>
      <p:cViewPr varScale="1">
        <p:scale>
          <a:sx n="102" d="100"/>
          <a:sy n="102" d="100"/>
        </p:scale>
        <p:origin x="104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/C:\Users\dciferri\Documents\ASVIS\anci\abitazione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ciferri\Documents\ASVIS\anci\slide%202%201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microsoft.com/office/2011/relationships/chartStyle" Target="style9.xml"/><Relationship Id="rId2" Type="http://schemas.microsoft.com/office/2011/relationships/chartColorStyle" Target="colors9.xml"/><Relationship Id="rId3" Type="http://schemas.openxmlformats.org/officeDocument/2006/relationships/oleObject" Target="file:///C:\Users\dciferri\Documents\ASVIS\anci\verde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microsoft.com/office/2011/relationships/chartStyle" Target="style10.xml"/><Relationship Id="rId2" Type="http://schemas.microsoft.com/office/2011/relationships/chartColorStyle" Target="colors10.xml"/><Relationship Id="rId3" Type="http://schemas.openxmlformats.org/officeDocument/2006/relationships/oleObject" Target="file:///C:\Users\dciferri\Documents\ASVIS\anci\appendice%20statistica%20urbes\10_Ambiente_04%20Disponibilit&#224;%20di%20verde%20urbano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anci\appendice%20statistica%20urbes\10_Ambiente_01%20Dispersione%20di%20rete%20di%20acqua%20potabile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anci\aria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microsoft.com/office/2011/relationships/chartStyle" Target="style11.xml"/><Relationship Id="rId2" Type="http://schemas.microsoft.com/office/2011/relationships/chartColorStyle" Target="colors11.xml"/><Relationship Id="rId3" Type="http://schemas.openxmlformats.org/officeDocument/2006/relationships/oleObject" Target="file:///C:\Users\dciferri\Documents\ASVIS\anci\appendice%20statistica%20urbes\12_Qualit&#224;%20dei%20servizi_04%20Raccolta%20differenzi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ciferri\Documents\ASVIS\anci\1.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oleObject" Target="file:///C:\Users\dciferri\Documents\ASVIS\anci\appendice%20statistica%20urbes\06_Politica%20e%20istituzioni_02%20Donne%20consiglieri%20comunali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oleObject" Target="file:///C:\Users\dciferri\Documents\ASVIS\anci\appendice%20statistica%20urbes\02_Istruzione_05%20Neet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oleObject" Target="file:///C:\Users\dciferri\Documents\ASVIS\anci\appendice%20statistica%20urbes\04_Benessere%20economico_04%20Persone%20in%20famiglie%20senza%20occupati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microsoft.com/office/2011/relationships/chartStyle" Target="style5.xml"/><Relationship Id="rId2" Type="http://schemas.microsoft.com/office/2011/relationships/chartColorStyle" Target="colors5.xml"/><Relationship Id="rId3" Type="http://schemas.openxmlformats.org/officeDocument/2006/relationships/oleObject" Target="file:///C:\Users\dciferri\Documents\ASVIS\anci\appendice%20statistica%20urbes\05_Relazioni%20sociali_02%20Istituzioni%20non%20profit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microsoft.com/office/2011/relationships/chartStyle" Target="style6.xml"/><Relationship Id="rId2" Type="http://schemas.microsoft.com/office/2011/relationships/chartColorStyle" Target="colors6.xml"/><Relationship Id="rId3" Type="http://schemas.openxmlformats.org/officeDocument/2006/relationships/oleObject" Target="file:///C:\Users\dciferri\Documents\ASVIS\anci\appendice%20statistica%20urbes\05_Relazioni%20sociali_01%20Volontari%20delle%20unit&#224;%20locali%20delle%20Istituzioni%20non%20profit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microsoft.com/office/2011/relationships/chartStyle" Target="style7.xml"/><Relationship Id="rId2" Type="http://schemas.microsoft.com/office/2011/relationships/chartColorStyle" Target="colors7.xml"/><Relationship Id="rId3" Type="http://schemas.openxmlformats.org/officeDocument/2006/relationships/oleObject" Target="file:///C:\Users\dciferri\Documents\ASVIS\anci\appendice%20statistica%20urbes\01_Salute_01%20Speranza%20di%20vita%20alla%20nascita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microsoft.com/office/2011/relationships/chartStyle" Target="style8.xml"/><Relationship Id="rId2" Type="http://schemas.microsoft.com/office/2011/relationships/chartColorStyle" Target="colors8.xml"/><Relationship Id="rId3" Type="http://schemas.openxmlformats.org/officeDocument/2006/relationships/oleObject" Target="file:///C:\Users\dciferri\Documents\ASVIS\anci\slide%202%20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'senza fissa dimora'!$B$51</c:f>
              <c:strCache>
                <c:ptCount val="1"/>
                <c:pt idx="0">
                  <c:v>Senza fissa dimora</c:v>
                </c:pt>
              </c:strCache>
            </c:strRef>
          </c:tx>
          <c:spPr>
            <a:solidFill>
              <a:srgbClr val="00336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3366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'senza fissa dimora'!$A$52:$A$55</c:f>
              <c:strCache>
                <c:ptCount val="4"/>
                <c:pt idx="0">
                  <c:v>Milano</c:v>
                </c:pt>
                <c:pt idx="1">
                  <c:v>Roma</c:v>
                </c:pt>
                <c:pt idx="2">
                  <c:v>Torino</c:v>
                </c:pt>
                <c:pt idx="3">
                  <c:v>Bologna</c:v>
                </c:pt>
              </c:strCache>
            </c:strRef>
          </c:cat>
          <c:val>
            <c:numRef>
              <c:f>'senza fissa dimora'!$B$52:$B$55</c:f>
              <c:numCache>
                <c:formatCode>General</c:formatCode>
                <c:ptCount val="4"/>
                <c:pt idx="0">
                  <c:v>12004.0</c:v>
                </c:pt>
                <c:pt idx="1">
                  <c:v>7709.0</c:v>
                </c:pt>
                <c:pt idx="2">
                  <c:v>1729.0</c:v>
                </c:pt>
                <c:pt idx="3">
                  <c:v>1032.0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973-4FB8-8967-CE0E485F6E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087542048"/>
        <c:axId val="2124477504"/>
      </c:barChart>
      <c:catAx>
        <c:axId val="-2087542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24477504"/>
        <c:crosses val="autoZero"/>
        <c:auto val="1"/>
        <c:lblAlgn val="ctr"/>
        <c:lblOffset val="100"/>
        <c:noMultiLvlLbl val="0"/>
      </c:catAx>
      <c:valAx>
        <c:axId val="2124477504"/>
        <c:scaling>
          <c:orientation val="minMax"/>
        </c:scaling>
        <c:delete val="1"/>
        <c:axPos val="l"/>
        <c:numFmt formatCode="#,##0" sourceLinked="0"/>
        <c:majorTickMark val="none"/>
        <c:minorTickMark val="none"/>
        <c:tickLblPos val="none"/>
        <c:crossAx val="-2087542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336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4D5-4713-85D2-40291710902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00336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grafico!$A$2:$A$33</c:f>
              <c:strCache>
                <c:ptCount val="32"/>
                <c:pt idx="0">
                  <c:v>Italia</c:v>
                </c:pt>
                <c:pt idx="1">
                  <c:v>Olbia</c:v>
                </c:pt>
                <c:pt idx="2">
                  <c:v>Crotone</c:v>
                </c:pt>
                <c:pt idx="3">
                  <c:v>Bolzano / Bozen</c:v>
                </c:pt>
                <c:pt idx="4">
                  <c:v>Grosseto</c:v>
                </c:pt>
                <c:pt idx="5">
                  <c:v>Brindisi</c:v>
                </c:pt>
                <c:pt idx="6">
                  <c:v>Isernia</c:v>
                </c:pt>
                <c:pt idx="7">
                  <c:v>Pordenone</c:v>
                </c:pt>
                <c:pt idx="8">
                  <c:v>Carbonia</c:v>
                </c:pt>
                <c:pt idx="9">
                  <c:v>Cagliari</c:v>
                </c:pt>
                <c:pt idx="10">
                  <c:v>Benevento</c:v>
                </c:pt>
                <c:pt idx="11">
                  <c:v>Rimini</c:v>
                </c:pt>
                <c:pt idx="12">
                  <c:v>Cosenza</c:v>
                </c:pt>
                <c:pt idx="13">
                  <c:v>Ravenna</c:v>
                </c:pt>
                <c:pt idx="14">
                  <c:v>Trieste</c:v>
                </c:pt>
                <c:pt idx="15">
                  <c:v>Parma</c:v>
                </c:pt>
                <c:pt idx="16">
                  <c:v>Savona</c:v>
                </c:pt>
                <c:pt idx="17">
                  <c:v>Villacidro</c:v>
                </c:pt>
                <c:pt idx="18">
                  <c:v>Firenze</c:v>
                </c:pt>
                <c:pt idx="19">
                  <c:v>Palermo</c:v>
                </c:pt>
                <c:pt idx="20">
                  <c:v>Salerno</c:v>
                </c:pt>
                <c:pt idx="21">
                  <c:v>Latina</c:v>
                </c:pt>
                <c:pt idx="22">
                  <c:v>Caserta</c:v>
                </c:pt>
                <c:pt idx="23">
                  <c:v>Bologna</c:v>
                </c:pt>
                <c:pt idx="24">
                  <c:v>Novara</c:v>
                </c:pt>
                <c:pt idx="25">
                  <c:v>Varese</c:v>
                </c:pt>
                <c:pt idx="26">
                  <c:v>Torino</c:v>
                </c:pt>
                <c:pt idx="27">
                  <c:v>Genova</c:v>
                </c:pt>
                <c:pt idx="28">
                  <c:v>Napoli</c:v>
                </c:pt>
                <c:pt idx="29">
                  <c:v>Milano</c:v>
                </c:pt>
                <c:pt idx="30">
                  <c:v>Venezia</c:v>
                </c:pt>
                <c:pt idx="31">
                  <c:v>Roma</c:v>
                </c:pt>
              </c:strCache>
            </c:strRef>
          </c:cat>
          <c:val>
            <c:numRef>
              <c:f>grafico!$B$2:$B$33</c:f>
              <c:numCache>
                <c:formatCode>0.0</c:formatCode>
                <c:ptCount val="32"/>
                <c:pt idx="0" formatCode="#,##0.0">
                  <c:v>23.37602817388798</c:v>
                </c:pt>
                <c:pt idx="1">
                  <c:v>16.04644565626703</c:v>
                </c:pt>
                <c:pt idx="2">
                  <c:v>16.68758942853719</c:v>
                </c:pt>
                <c:pt idx="3">
                  <c:v>17.3296054484131</c:v>
                </c:pt>
                <c:pt idx="4">
                  <c:v>17.53568099401836</c:v>
                </c:pt>
                <c:pt idx="5">
                  <c:v>17.58457640031011</c:v>
                </c:pt>
                <c:pt idx="6">
                  <c:v>17.66430009906933</c:v>
                </c:pt>
                <c:pt idx="7">
                  <c:v>18.75577690825367</c:v>
                </c:pt>
                <c:pt idx="8">
                  <c:v>19.37630341924999</c:v>
                </c:pt>
                <c:pt idx="9">
                  <c:v>19.63091984392508</c:v>
                </c:pt>
                <c:pt idx="10">
                  <c:v>19.86345917370863</c:v>
                </c:pt>
                <c:pt idx="11">
                  <c:v>19.96523199711194</c:v>
                </c:pt>
                <c:pt idx="12">
                  <c:v>20.31839569556008</c:v>
                </c:pt>
                <c:pt idx="13">
                  <c:v>20.44894717721157</c:v>
                </c:pt>
                <c:pt idx="14">
                  <c:v>20.45645917128483</c:v>
                </c:pt>
                <c:pt idx="15">
                  <c:v>21.1354252279215</c:v>
                </c:pt>
                <c:pt idx="16">
                  <c:v>21.43236337900369</c:v>
                </c:pt>
                <c:pt idx="17">
                  <c:v>22.83726539804621</c:v>
                </c:pt>
                <c:pt idx="18">
                  <c:v>23.08212419189057</c:v>
                </c:pt>
                <c:pt idx="19">
                  <c:v>23.20868720967419</c:v>
                </c:pt>
                <c:pt idx="20">
                  <c:v>23.26792802910366</c:v>
                </c:pt>
                <c:pt idx="21">
                  <c:v>23.65846854022314</c:v>
                </c:pt>
                <c:pt idx="22">
                  <c:v>24.0296921118833</c:v>
                </c:pt>
                <c:pt idx="23">
                  <c:v>24.21069179550796</c:v>
                </c:pt>
                <c:pt idx="24">
                  <c:v>24.52382083881756</c:v>
                </c:pt>
                <c:pt idx="25">
                  <c:v>25.68024310252649</c:v>
                </c:pt>
                <c:pt idx="26">
                  <c:v>26.85320699165307</c:v>
                </c:pt>
                <c:pt idx="27">
                  <c:v>27.00803184233342</c:v>
                </c:pt>
                <c:pt idx="28">
                  <c:v>27.06514238182158</c:v>
                </c:pt>
                <c:pt idx="29">
                  <c:v>28.37148934270009</c:v>
                </c:pt>
                <c:pt idx="30">
                  <c:v>28.58997204579699</c:v>
                </c:pt>
                <c:pt idx="31">
                  <c:v>33.49877353920118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4D5-4713-85D2-4029171090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2085071920"/>
        <c:axId val="2130536208"/>
      </c:barChart>
      <c:catAx>
        <c:axId val="-20850719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rgbClr val="00336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it-IT"/>
          </a:p>
        </c:txPr>
        <c:crossAx val="2130536208"/>
        <c:crosses val="autoZero"/>
        <c:auto val="1"/>
        <c:lblAlgn val="ctr"/>
        <c:lblOffset val="100"/>
        <c:noMultiLvlLbl val="0"/>
      </c:catAx>
      <c:valAx>
        <c:axId val="2130536208"/>
        <c:scaling>
          <c:orientation val="minMax"/>
        </c:scaling>
        <c:delete val="0"/>
        <c:axPos val="b"/>
        <c:numFmt formatCode="#,##0" sourceLinked="0"/>
        <c:majorTickMark val="in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rgbClr val="00336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it-IT"/>
          </a:p>
        </c:txPr>
        <c:crossAx val="-2085071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radarChart>
        <c:radarStyle val="filled"/>
        <c:varyColors val="0"/>
        <c:ser>
          <c:idx val="0"/>
          <c:order val="0"/>
          <c:tx>
            <c:strRef>
              <c:f>grafico!$B$1</c:f>
              <c:strCache>
                <c:ptCount val="1"/>
                <c:pt idx="0">
                  <c:v>indice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cat>
            <c:strRef>
              <c:f>grafico!$A$2:$A$29</c:f>
              <c:strCache>
                <c:ptCount val="28"/>
                <c:pt idx="0">
                  <c:v>Roma</c:v>
                </c:pt>
                <c:pt idx="1">
                  <c:v>Milano</c:v>
                </c:pt>
                <c:pt idx="2">
                  <c:v>Napoli</c:v>
                </c:pt>
                <c:pt idx="3">
                  <c:v>Torino</c:v>
                </c:pt>
                <c:pt idx="4">
                  <c:v>Bologna</c:v>
                </c:pt>
                <c:pt idx="5">
                  <c:v>Trieste</c:v>
                </c:pt>
                <c:pt idx="6">
                  <c:v>Ravenna</c:v>
                </c:pt>
                <c:pt idx="7">
                  <c:v>Cagliari</c:v>
                </c:pt>
                <c:pt idx="8">
                  <c:v>Rimini</c:v>
                </c:pt>
                <c:pt idx="9">
                  <c:v>Salerno</c:v>
                </c:pt>
                <c:pt idx="10">
                  <c:v>Latina</c:v>
                </c:pt>
                <c:pt idx="11">
                  <c:v>Brindisi</c:v>
                </c:pt>
                <c:pt idx="12">
                  <c:v>Grosseto</c:v>
                </c:pt>
                <c:pt idx="13">
                  <c:v>Varese</c:v>
                </c:pt>
                <c:pt idx="14">
                  <c:v>Caserta</c:v>
                </c:pt>
                <c:pt idx="15">
                  <c:v>Cosenza</c:v>
                </c:pt>
                <c:pt idx="16">
                  <c:v>Savona</c:v>
                </c:pt>
                <c:pt idx="17">
                  <c:v>Crotone</c:v>
                </c:pt>
                <c:pt idx="18">
                  <c:v>Benevento</c:v>
                </c:pt>
                <c:pt idx="19">
                  <c:v>Olbia</c:v>
                </c:pt>
                <c:pt idx="20">
                  <c:v>Carbonia</c:v>
                </c:pt>
                <c:pt idx="21">
                  <c:v>Isernia</c:v>
                </c:pt>
                <c:pt idx="22">
                  <c:v>Villacidro</c:v>
                </c:pt>
                <c:pt idx="23">
                  <c:v>Venezia</c:v>
                </c:pt>
                <c:pt idx="24">
                  <c:v>Genova</c:v>
                </c:pt>
                <c:pt idx="25">
                  <c:v>Firenze</c:v>
                </c:pt>
                <c:pt idx="26">
                  <c:v>Parma</c:v>
                </c:pt>
                <c:pt idx="27">
                  <c:v>Palermo</c:v>
                </c:pt>
              </c:strCache>
            </c:strRef>
          </c:cat>
          <c:val>
            <c:numRef>
              <c:f>grafico!$B$2:$B$29</c:f>
              <c:numCache>
                <c:formatCode>0.0</c:formatCode>
                <c:ptCount val="28"/>
                <c:pt idx="0">
                  <c:v>1.651717757717464</c:v>
                </c:pt>
                <c:pt idx="1">
                  <c:v>0.579839467472099</c:v>
                </c:pt>
                <c:pt idx="2">
                  <c:v>5.302603632720426</c:v>
                </c:pt>
                <c:pt idx="3">
                  <c:v>7.411828015623703</c:v>
                </c:pt>
                <c:pt idx="4">
                  <c:v>3.349691609966808</c:v>
                </c:pt>
                <c:pt idx="5">
                  <c:v>4.965354124445809</c:v>
                </c:pt>
                <c:pt idx="6">
                  <c:v>0.0798142366570184</c:v>
                </c:pt>
                <c:pt idx="7">
                  <c:v>0.529128478048904</c:v>
                </c:pt>
                <c:pt idx="8">
                  <c:v>2.41775011710164</c:v>
                </c:pt>
                <c:pt idx="9">
                  <c:v>0.768569160964608</c:v>
                </c:pt>
                <c:pt idx="10">
                  <c:v>0.194078906330441</c:v>
                </c:pt>
                <c:pt idx="11">
                  <c:v>2.664946713724405</c:v>
                </c:pt>
                <c:pt idx="12">
                  <c:v>0.167624983582694</c:v>
                </c:pt>
                <c:pt idx="13">
                  <c:v>1.425597931132725</c:v>
                </c:pt>
                <c:pt idx="14">
                  <c:v>4.26655889556972</c:v>
                </c:pt>
                <c:pt idx="15">
                  <c:v>0.281460870293438</c:v>
                </c:pt>
                <c:pt idx="16">
                  <c:v>0.166348682546758</c:v>
                </c:pt>
                <c:pt idx="17">
                  <c:v>0.126565853599763</c:v>
                </c:pt>
                <c:pt idx="18">
                  <c:v>1.037332671889038</c:v>
                </c:pt>
                <c:pt idx="19">
                  <c:v>0.0</c:v>
                </c:pt>
                <c:pt idx="20">
                  <c:v>0.0</c:v>
                </c:pt>
                <c:pt idx="21">
                  <c:v>0.0862453154475633</c:v>
                </c:pt>
                <c:pt idx="22">
                  <c:v>2.052603317477372</c:v>
                </c:pt>
                <c:pt idx="23">
                  <c:v>2.376596853668865</c:v>
                </c:pt>
                <c:pt idx="24">
                  <c:v>1.061993725784406</c:v>
                </c:pt>
                <c:pt idx="25">
                  <c:v>1.848987589257351</c:v>
                </c:pt>
                <c:pt idx="26">
                  <c:v>1.922426298139288</c:v>
                </c:pt>
                <c:pt idx="27">
                  <c:v>1.385442604198476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4CE-4A4E-9C6D-BF96424783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82504016"/>
        <c:axId val="-2120977488"/>
      </c:radarChart>
      <c:catAx>
        <c:axId val="-20825040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-2120977488"/>
        <c:crosses val="autoZero"/>
        <c:auto val="1"/>
        <c:lblAlgn val="ctr"/>
        <c:lblOffset val="100"/>
        <c:noMultiLvlLbl val="0"/>
      </c:catAx>
      <c:valAx>
        <c:axId val="-2120977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-2082504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radarChart>
        <c:radarStyle val="filled"/>
        <c:varyColors val="0"/>
        <c:ser>
          <c:idx val="0"/>
          <c:order val="0"/>
          <c:spPr>
            <a:solidFill>
              <a:srgbClr val="003366"/>
            </a:solidFill>
            <a:ln>
              <a:noFill/>
            </a:ln>
            <a:effectLst/>
          </c:spPr>
          <c:cat>
            <c:strRef>
              <c:f>Foglio2!$A$2:$A$31</c:f>
              <c:strCache>
                <c:ptCount val="30"/>
                <c:pt idx="0">
                  <c:v>Roma</c:v>
                </c:pt>
                <c:pt idx="1">
                  <c:v>Milano</c:v>
                </c:pt>
                <c:pt idx="2">
                  <c:v>Napoli</c:v>
                </c:pt>
                <c:pt idx="3">
                  <c:v>Torino</c:v>
                </c:pt>
                <c:pt idx="4">
                  <c:v>Bologna</c:v>
                </c:pt>
                <c:pt idx="5">
                  <c:v>Trieste</c:v>
                </c:pt>
                <c:pt idx="6">
                  <c:v>Ravenna</c:v>
                </c:pt>
                <c:pt idx="7">
                  <c:v>Cagliari</c:v>
                </c:pt>
                <c:pt idx="8">
                  <c:v>Rimini</c:v>
                </c:pt>
                <c:pt idx="9">
                  <c:v>Salerno</c:v>
                </c:pt>
                <c:pt idx="10">
                  <c:v>Latina</c:v>
                </c:pt>
                <c:pt idx="11">
                  <c:v>Novara</c:v>
                </c:pt>
                <c:pt idx="12">
                  <c:v>Brindisi</c:v>
                </c:pt>
                <c:pt idx="13">
                  <c:v>Grosseto</c:v>
                </c:pt>
                <c:pt idx="14">
                  <c:v>Varese</c:v>
                </c:pt>
                <c:pt idx="15">
                  <c:v>Caserta</c:v>
                </c:pt>
                <c:pt idx="16">
                  <c:v>Cosenza</c:v>
                </c:pt>
                <c:pt idx="17">
                  <c:v>Savona</c:v>
                </c:pt>
                <c:pt idx="18">
                  <c:v>Crotone</c:v>
                </c:pt>
                <c:pt idx="19">
                  <c:v>Benevento</c:v>
                </c:pt>
                <c:pt idx="20">
                  <c:v>Olbia</c:v>
                </c:pt>
                <c:pt idx="21">
                  <c:v>Pordenone</c:v>
                </c:pt>
                <c:pt idx="22">
                  <c:v>Carbonia</c:v>
                </c:pt>
                <c:pt idx="23">
                  <c:v>Isernia</c:v>
                </c:pt>
                <c:pt idx="24">
                  <c:v>Villacidro</c:v>
                </c:pt>
                <c:pt idx="25">
                  <c:v>Venezia</c:v>
                </c:pt>
                <c:pt idx="26">
                  <c:v>Genova</c:v>
                </c:pt>
                <c:pt idx="27">
                  <c:v>Firenze</c:v>
                </c:pt>
                <c:pt idx="28">
                  <c:v>Parma</c:v>
                </c:pt>
                <c:pt idx="29">
                  <c:v>Palermo</c:v>
                </c:pt>
              </c:strCache>
            </c:strRef>
          </c:cat>
          <c:val>
            <c:numRef>
              <c:f>Foglio2!$B$2:$B$31</c:f>
              <c:numCache>
                <c:formatCode>0.0</c:formatCode>
                <c:ptCount val="30"/>
                <c:pt idx="0">
                  <c:v>16.48878695727717</c:v>
                </c:pt>
                <c:pt idx="1">
                  <c:v>17.35532098350133</c:v>
                </c:pt>
                <c:pt idx="2">
                  <c:v>12.360636148002</c:v>
                </c:pt>
                <c:pt idx="3">
                  <c:v>24.09682633799038</c:v>
                </c:pt>
                <c:pt idx="4">
                  <c:v>29.30771131626739</c:v>
                </c:pt>
                <c:pt idx="5">
                  <c:v>32.97085939058663</c:v>
                </c:pt>
                <c:pt idx="6">
                  <c:v>36.84751750396074</c:v>
                </c:pt>
                <c:pt idx="7">
                  <c:v>56.39695119139376</c:v>
                </c:pt>
                <c:pt idx="8">
                  <c:v>24.97135109278805</c:v>
                </c:pt>
                <c:pt idx="9">
                  <c:v>17.05524999059478</c:v>
                </c:pt>
                <c:pt idx="10">
                  <c:v>12.54948304949735</c:v>
                </c:pt>
                <c:pt idx="11">
                  <c:v>73.3287430625783</c:v>
                </c:pt>
                <c:pt idx="12">
                  <c:v>12.39953649536496</c:v>
                </c:pt>
                <c:pt idx="13">
                  <c:v>38.05140838061112</c:v>
                </c:pt>
                <c:pt idx="14">
                  <c:v>16.39950081118182</c:v>
                </c:pt>
                <c:pt idx="15">
                  <c:v>20.3044081938842</c:v>
                </c:pt>
                <c:pt idx="16">
                  <c:v>11.89560138711444</c:v>
                </c:pt>
                <c:pt idx="17">
                  <c:v>7.252324091380252</c:v>
                </c:pt>
                <c:pt idx="18">
                  <c:v>3.113429877667947</c:v>
                </c:pt>
                <c:pt idx="19">
                  <c:v>20.37988927916292</c:v>
                </c:pt>
                <c:pt idx="20">
                  <c:v>5.887789771721819</c:v>
                </c:pt>
                <c:pt idx="21">
                  <c:v>139.4588892336333</c:v>
                </c:pt>
                <c:pt idx="22">
                  <c:v>75.69757563199337</c:v>
                </c:pt>
                <c:pt idx="23">
                  <c:v>5.839876548813144</c:v>
                </c:pt>
                <c:pt idx="24">
                  <c:v>10.98435417105171</c:v>
                </c:pt>
                <c:pt idx="25">
                  <c:v>37.43161950144807</c:v>
                </c:pt>
                <c:pt idx="26">
                  <c:v>6.270996321478057</c:v>
                </c:pt>
                <c:pt idx="27">
                  <c:v>19.26184601060752</c:v>
                </c:pt>
                <c:pt idx="28">
                  <c:v>30.77883889599947</c:v>
                </c:pt>
                <c:pt idx="29">
                  <c:v>10.48076497642633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2FE-4030-B421-EA4479E828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73084800"/>
        <c:axId val="-2116538944"/>
      </c:radarChart>
      <c:catAx>
        <c:axId val="-20730848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-2116538944"/>
        <c:crosses val="autoZero"/>
        <c:auto val="1"/>
        <c:lblAlgn val="ctr"/>
        <c:lblOffset val="100"/>
        <c:noMultiLvlLbl val="0"/>
      </c:catAx>
      <c:valAx>
        <c:axId val="-2116538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-2073084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3366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70F-488D-B30E-21B78CF40899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>
                    <a:solidFill>
                      <a:srgbClr val="003366"/>
                    </a:solidFill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Foglio2!$A$2:$A$32</c:f>
              <c:strCache>
                <c:ptCount val="31"/>
                <c:pt idx="0">
                  <c:v>Italia</c:v>
                </c:pt>
                <c:pt idx="1">
                  <c:v>Milano</c:v>
                </c:pt>
                <c:pt idx="2">
                  <c:v>Pordenone</c:v>
                </c:pt>
                <c:pt idx="3">
                  <c:v>Ravenna</c:v>
                </c:pt>
                <c:pt idx="4">
                  <c:v>Rimini</c:v>
                </c:pt>
                <c:pt idx="5">
                  <c:v>Bologna</c:v>
                </c:pt>
                <c:pt idx="6">
                  <c:v>Brindisi</c:v>
                </c:pt>
                <c:pt idx="7">
                  <c:v>Benevento</c:v>
                </c:pt>
                <c:pt idx="8">
                  <c:v>Isernia</c:v>
                </c:pt>
                <c:pt idx="9">
                  <c:v>Savona</c:v>
                </c:pt>
                <c:pt idx="10">
                  <c:v>Genova</c:v>
                </c:pt>
                <c:pt idx="11">
                  <c:v>Venezia</c:v>
                </c:pt>
                <c:pt idx="12">
                  <c:v>Parma</c:v>
                </c:pt>
                <c:pt idx="13">
                  <c:v>Palermo</c:v>
                </c:pt>
                <c:pt idx="14">
                  <c:v>Novara</c:v>
                </c:pt>
                <c:pt idx="15">
                  <c:v>Roma</c:v>
                </c:pt>
                <c:pt idx="16">
                  <c:v>Torino</c:v>
                </c:pt>
                <c:pt idx="17">
                  <c:v>Villacidro</c:v>
                </c:pt>
                <c:pt idx="18">
                  <c:v>Napoli</c:v>
                </c:pt>
                <c:pt idx="19">
                  <c:v>Varese</c:v>
                </c:pt>
                <c:pt idx="20">
                  <c:v>Trieste</c:v>
                </c:pt>
                <c:pt idx="21">
                  <c:v>Firenze</c:v>
                </c:pt>
                <c:pt idx="22">
                  <c:v>Caserta</c:v>
                </c:pt>
                <c:pt idx="23">
                  <c:v>Crotone</c:v>
                </c:pt>
                <c:pt idx="24">
                  <c:v>Carbonia</c:v>
                </c:pt>
                <c:pt idx="25">
                  <c:v>Latina</c:v>
                </c:pt>
                <c:pt idx="26">
                  <c:v>Grosseto</c:v>
                </c:pt>
                <c:pt idx="27">
                  <c:v>Salerno</c:v>
                </c:pt>
                <c:pt idx="28">
                  <c:v>Cagliari</c:v>
                </c:pt>
                <c:pt idx="29">
                  <c:v>Olbia</c:v>
                </c:pt>
                <c:pt idx="30">
                  <c:v>Cosenza</c:v>
                </c:pt>
              </c:strCache>
            </c:strRef>
          </c:cat>
          <c:val>
            <c:numRef>
              <c:f>Foglio2!$B$2:$B$32</c:f>
              <c:numCache>
                <c:formatCode>General</c:formatCode>
                <c:ptCount val="31"/>
                <c:pt idx="0">
                  <c:v>37.4</c:v>
                </c:pt>
                <c:pt idx="1">
                  <c:v>10.2217493128084</c:v>
                </c:pt>
                <c:pt idx="2">
                  <c:v>13.65867129352142</c:v>
                </c:pt>
                <c:pt idx="3">
                  <c:v>17.20690512030475</c:v>
                </c:pt>
                <c:pt idx="4">
                  <c:v>17.35870407896349</c:v>
                </c:pt>
                <c:pt idx="5">
                  <c:v>21.27824620185293</c:v>
                </c:pt>
                <c:pt idx="6">
                  <c:v>22.22622802289852</c:v>
                </c:pt>
                <c:pt idx="7">
                  <c:v>25.66362975053789</c:v>
                </c:pt>
                <c:pt idx="8">
                  <c:v>27.54339331152308</c:v>
                </c:pt>
                <c:pt idx="9">
                  <c:v>27.74889883009802</c:v>
                </c:pt>
                <c:pt idx="10">
                  <c:v>29.16028500310739</c:v>
                </c:pt>
                <c:pt idx="11">
                  <c:v>29.85437902045224</c:v>
                </c:pt>
                <c:pt idx="12">
                  <c:v>32.70000095750365</c:v>
                </c:pt>
                <c:pt idx="13">
                  <c:v>33.04607085705237</c:v>
                </c:pt>
                <c:pt idx="14">
                  <c:v>35.25045052784355</c:v>
                </c:pt>
                <c:pt idx="15">
                  <c:v>36.41142390099657</c:v>
                </c:pt>
                <c:pt idx="16">
                  <c:v>36.91850559601392</c:v>
                </c:pt>
                <c:pt idx="17">
                  <c:v>39.93255910062829</c:v>
                </c:pt>
                <c:pt idx="18">
                  <c:v>41.06391711105279</c:v>
                </c:pt>
                <c:pt idx="19">
                  <c:v>41.38318736783492</c:v>
                </c:pt>
                <c:pt idx="20">
                  <c:v>43.52517842774378</c:v>
                </c:pt>
                <c:pt idx="21">
                  <c:v>43.79066620066747</c:v>
                </c:pt>
                <c:pt idx="22">
                  <c:v>44.61917558928235</c:v>
                </c:pt>
                <c:pt idx="23">
                  <c:v>45.00020103981715</c:v>
                </c:pt>
                <c:pt idx="24">
                  <c:v>45.0405856475672</c:v>
                </c:pt>
                <c:pt idx="25">
                  <c:v>46.87656136034698</c:v>
                </c:pt>
                <c:pt idx="26">
                  <c:v>49.18502364108073</c:v>
                </c:pt>
                <c:pt idx="27">
                  <c:v>52.51045430059255</c:v>
                </c:pt>
                <c:pt idx="28">
                  <c:v>58.4691758447248</c:v>
                </c:pt>
                <c:pt idx="29">
                  <c:v>62.52827685805371</c:v>
                </c:pt>
                <c:pt idx="30">
                  <c:v>68.68738944969468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70F-488D-B30E-21B78CF408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18063264"/>
        <c:axId val="-2073444672"/>
      </c:barChart>
      <c:catAx>
        <c:axId val="-211806326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70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pPr>
            <a:endParaRPr lang="it-IT"/>
          </a:p>
        </c:txPr>
        <c:crossAx val="-2073444672"/>
        <c:crosses val="autoZero"/>
        <c:auto val="1"/>
        <c:lblAlgn val="ctr"/>
        <c:lblOffset val="100"/>
        <c:noMultiLvlLbl val="0"/>
      </c:catAx>
      <c:valAx>
        <c:axId val="-2073444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pPr>
            <a:endParaRPr lang="it-IT"/>
          </a:p>
        </c:txPr>
        <c:crossAx val="-2118063264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3366"/>
            </a:solidFill>
          </c:spPr>
          <c:invertIfNegative val="0"/>
          <c:dPt>
            <c:idx val="20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919-4F8A-B2C1-6C73A1B8D5E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>
                    <a:solidFill>
                      <a:srgbClr val="003366"/>
                    </a:solidFill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Foglio2!$A$2:$A$22</c:f>
              <c:strCache>
                <c:ptCount val="21"/>
                <c:pt idx="0">
                  <c:v>Torino</c:v>
                </c:pt>
                <c:pt idx="1">
                  <c:v>Napoli</c:v>
                </c:pt>
                <c:pt idx="2">
                  <c:v>Frosinone</c:v>
                </c:pt>
                <c:pt idx="3">
                  <c:v>Alessandria</c:v>
                </c:pt>
                <c:pt idx="4">
                  <c:v>Salerno</c:v>
                </c:pt>
                <c:pt idx="5">
                  <c:v>Vercelli</c:v>
                </c:pt>
                <c:pt idx="6">
                  <c:v>Brescia</c:v>
                </c:pt>
                <c:pt idx="7">
                  <c:v>Milano</c:v>
                </c:pt>
                <c:pt idx="8">
                  <c:v>Parma</c:v>
                </c:pt>
                <c:pt idx="9">
                  <c:v>Asti</c:v>
                </c:pt>
                <c:pt idx="10">
                  <c:v>Verona</c:v>
                </c:pt>
                <c:pt idx="11">
                  <c:v>Vicenza</c:v>
                </c:pt>
                <c:pt idx="12">
                  <c:v>Monza</c:v>
                </c:pt>
                <c:pt idx="13">
                  <c:v>Venezia</c:v>
                </c:pt>
                <c:pt idx="14">
                  <c:v>Pavia</c:v>
                </c:pt>
                <c:pt idx="15">
                  <c:v>Cremona</c:v>
                </c:pt>
                <c:pt idx="16">
                  <c:v>Lodi</c:v>
                </c:pt>
                <c:pt idx="17">
                  <c:v>Treviso</c:v>
                </c:pt>
                <c:pt idx="18">
                  <c:v>Bergamo</c:v>
                </c:pt>
                <c:pt idx="19">
                  <c:v>Siracusa</c:v>
                </c:pt>
                <c:pt idx="20">
                  <c:v>Italia </c:v>
                </c:pt>
              </c:strCache>
            </c:strRef>
          </c:cat>
          <c:val>
            <c:numRef>
              <c:f>Foglio2!$B$2:$B$22</c:f>
              <c:numCache>
                <c:formatCode>0</c:formatCode>
                <c:ptCount val="21"/>
                <c:pt idx="0">
                  <c:v>126.0</c:v>
                </c:pt>
                <c:pt idx="1">
                  <c:v>120.0</c:v>
                </c:pt>
                <c:pt idx="2">
                  <c:v>112.0</c:v>
                </c:pt>
                <c:pt idx="3">
                  <c:v>92.0</c:v>
                </c:pt>
                <c:pt idx="4">
                  <c:v>90.0</c:v>
                </c:pt>
                <c:pt idx="5">
                  <c:v>86.0</c:v>
                </c:pt>
                <c:pt idx="6">
                  <c:v>83.0</c:v>
                </c:pt>
                <c:pt idx="7">
                  <c:v>81.0</c:v>
                </c:pt>
                <c:pt idx="8">
                  <c:v>80.0</c:v>
                </c:pt>
                <c:pt idx="9">
                  <c:v>79.0</c:v>
                </c:pt>
                <c:pt idx="10">
                  <c:v>79.0</c:v>
                </c:pt>
                <c:pt idx="11">
                  <c:v>78.0</c:v>
                </c:pt>
                <c:pt idx="12">
                  <c:v>76.0</c:v>
                </c:pt>
                <c:pt idx="13">
                  <c:v>74.0</c:v>
                </c:pt>
                <c:pt idx="14">
                  <c:v>73.0</c:v>
                </c:pt>
                <c:pt idx="15">
                  <c:v>73.0</c:v>
                </c:pt>
                <c:pt idx="16">
                  <c:v>72.0</c:v>
                </c:pt>
                <c:pt idx="17">
                  <c:v>70.0</c:v>
                </c:pt>
                <c:pt idx="18">
                  <c:v>69.0</c:v>
                </c:pt>
                <c:pt idx="19">
                  <c:v>69.0</c:v>
                </c:pt>
                <c:pt idx="20">
                  <c:v>40.0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919-4F8A-B2C1-6C73A1B8D5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1702864"/>
        <c:axId val="-2121691504"/>
      </c:barChart>
      <c:catAx>
        <c:axId val="-21217028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80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pPr>
            <a:endParaRPr lang="it-IT"/>
          </a:p>
        </c:txPr>
        <c:crossAx val="-2121691504"/>
        <c:crosses val="autoZero"/>
        <c:auto val="1"/>
        <c:lblAlgn val="ctr"/>
        <c:lblOffset val="100"/>
        <c:noMultiLvlLbl val="0"/>
      </c:catAx>
      <c:valAx>
        <c:axId val="-2121691504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one"/>
        <c:crossAx val="-212170286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3366"/>
            </a:solidFill>
            <a:ln>
              <a:noFill/>
            </a:ln>
            <a:effectLst/>
          </c:spPr>
          <c:invertIfNegative val="0"/>
          <c:dPt>
            <c:idx val="2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3E5-423D-B124-2B56E6A507A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003366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Foglio1!$A$4:$A$29</c:f>
              <c:strCache>
                <c:ptCount val="26"/>
                <c:pt idx="0">
                  <c:v>Sicilia</c:v>
                </c:pt>
                <c:pt idx="1">
                  <c:v>Calabria</c:v>
                </c:pt>
                <c:pt idx="2">
                  <c:v>Molise</c:v>
                </c:pt>
                <c:pt idx="3">
                  <c:v>Puglia</c:v>
                </c:pt>
                <c:pt idx="4">
                  <c:v>Basilicata</c:v>
                </c:pt>
                <c:pt idx="5">
                  <c:v>Lazio</c:v>
                </c:pt>
                <c:pt idx="6">
                  <c:v>Mezzogiorno</c:v>
                </c:pt>
                <c:pt idx="7">
                  <c:v>Liguria</c:v>
                </c:pt>
                <c:pt idx="8">
                  <c:v>Centro </c:v>
                </c:pt>
                <c:pt idx="9">
                  <c:v>Toscana</c:v>
                </c:pt>
                <c:pt idx="10">
                  <c:v>Abruzzo</c:v>
                </c:pt>
                <c:pt idx="11">
                  <c:v>Campania</c:v>
                </c:pt>
                <c:pt idx="12">
                  <c:v>Valle d'Aosta/Vallée d'Aoste</c:v>
                </c:pt>
                <c:pt idx="13">
                  <c:v>Umbria</c:v>
                </c:pt>
                <c:pt idx="14">
                  <c:v>Sardegna</c:v>
                </c:pt>
                <c:pt idx="15">
                  <c:v>Emilia-Romagna</c:v>
                </c:pt>
                <c:pt idx="16">
                  <c:v>Lombardia</c:v>
                </c:pt>
                <c:pt idx="17">
                  <c:v>Nord</c:v>
                </c:pt>
                <c:pt idx="18">
                  <c:v>Piemonte</c:v>
                </c:pt>
                <c:pt idx="19">
                  <c:v>Marche</c:v>
                </c:pt>
                <c:pt idx="20">
                  <c:v>Friuli-Venezia Giulia</c:v>
                </c:pt>
                <c:pt idx="21">
                  <c:v>Bolzano/Bozen</c:v>
                </c:pt>
                <c:pt idx="22">
                  <c:v>Trentino-Alto Adige/Südtirol</c:v>
                </c:pt>
                <c:pt idx="23">
                  <c:v>Veneto</c:v>
                </c:pt>
                <c:pt idx="24">
                  <c:v>Trento</c:v>
                </c:pt>
                <c:pt idx="25">
                  <c:v>Italia</c:v>
                </c:pt>
              </c:strCache>
            </c:strRef>
          </c:cat>
          <c:val>
            <c:numRef>
              <c:f>Foglio1!$B$4:$B$29</c:f>
              <c:numCache>
                <c:formatCode>0.0</c:formatCode>
                <c:ptCount val="26"/>
                <c:pt idx="0">
                  <c:v>13.4445729822835</c:v>
                </c:pt>
                <c:pt idx="1">
                  <c:v>14.748496799841</c:v>
                </c:pt>
                <c:pt idx="2">
                  <c:v>19.8590581457574</c:v>
                </c:pt>
                <c:pt idx="3">
                  <c:v>22.0396030259737</c:v>
                </c:pt>
                <c:pt idx="4">
                  <c:v>25.8416600138453</c:v>
                </c:pt>
                <c:pt idx="5">
                  <c:v>26.1450516876434</c:v>
                </c:pt>
                <c:pt idx="6">
                  <c:v>28.8564564708012</c:v>
                </c:pt>
                <c:pt idx="7">
                  <c:v>31.5180688176354</c:v>
                </c:pt>
                <c:pt idx="8">
                  <c:v>36.2730439408904</c:v>
                </c:pt>
                <c:pt idx="9">
                  <c:v>42.00328730791299</c:v>
                </c:pt>
                <c:pt idx="10">
                  <c:v>42.8895120930856</c:v>
                </c:pt>
                <c:pt idx="11">
                  <c:v>44.0445850638957</c:v>
                </c:pt>
                <c:pt idx="12">
                  <c:v>44.7763810629871</c:v>
                </c:pt>
                <c:pt idx="13">
                  <c:v>45.9201537299758</c:v>
                </c:pt>
                <c:pt idx="14">
                  <c:v>50.96922523134749</c:v>
                </c:pt>
                <c:pt idx="15">
                  <c:v>52.98228828301019</c:v>
                </c:pt>
                <c:pt idx="16">
                  <c:v>53.2773460341138</c:v>
                </c:pt>
                <c:pt idx="17">
                  <c:v>54.4338794182291</c:v>
                </c:pt>
                <c:pt idx="18">
                  <c:v>54.5732196776789</c:v>
                </c:pt>
                <c:pt idx="19">
                  <c:v>55.47630744758209</c:v>
                </c:pt>
                <c:pt idx="20">
                  <c:v>59.0884511015544</c:v>
                </c:pt>
                <c:pt idx="21">
                  <c:v>60.030572553357</c:v>
                </c:pt>
                <c:pt idx="22">
                  <c:v>64.57156255302178</c:v>
                </c:pt>
                <c:pt idx="23">
                  <c:v>64.64777894662777</c:v>
                </c:pt>
                <c:pt idx="24">
                  <c:v>68.85680702605647</c:v>
                </c:pt>
                <c:pt idx="25">
                  <c:v>42.2673512993724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3E5-423D-B124-2B56E6A507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15778816"/>
        <c:axId val="-2115774032"/>
      </c:barChart>
      <c:catAx>
        <c:axId val="-2115778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-2115774032"/>
        <c:crosses val="autoZero"/>
        <c:auto val="1"/>
        <c:lblAlgn val="ctr"/>
        <c:lblOffset val="100"/>
        <c:noMultiLvlLbl val="0"/>
      </c:catAx>
      <c:valAx>
        <c:axId val="-2115774032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-2115778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1284625668222"/>
          <c:y val="0.0348551589752035"/>
          <c:w val="0.794535187509874"/>
          <c:h val="0.900942735992754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336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FD2-43A9-9235-82FA8F884C9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00336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Foglio10!$A$2:$A$26</c:f>
              <c:strCache>
                <c:ptCount val="25"/>
                <c:pt idx="0">
                  <c:v>Italia</c:v>
                </c:pt>
                <c:pt idx="1">
                  <c:v>Varese</c:v>
                </c:pt>
                <c:pt idx="2">
                  <c:v>Bolzano / Bozen</c:v>
                </c:pt>
                <c:pt idx="3">
                  <c:v>Isernia</c:v>
                </c:pt>
                <c:pt idx="4">
                  <c:v>Pordenone</c:v>
                </c:pt>
                <c:pt idx="5">
                  <c:v>Firenze</c:v>
                </c:pt>
                <c:pt idx="6">
                  <c:v>Rimini</c:v>
                </c:pt>
                <c:pt idx="7">
                  <c:v>Grosseto</c:v>
                </c:pt>
                <c:pt idx="8">
                  <c:v>Novara</c:v>
                </c:pt>
                <c:pt idx="9">
                  <c:v>Villacidro</c:v>
                </c:pt>
                <c:pt idx="10">
                  <c:v>Bologna</c:v>
                </c:pt>
                <c:pt idx="11">
                  <c:v>Roma</c:v>
                </c:pt>
                <c:pt idx="12">
                  <c:v>Trieste</c:v>
                </c:pt>
                <c:pt idx="13">
                  <c:v>Savona</c:v>
                </c:pt>
                <c:pt idx="14">
                  <c:v>Genova</c:v>
                </c:pt>
                <c:pt idx="15">
                  <c:v>Cosenza</c:v>
                </c:pt>
                <c:pt idx="16">
                  <c:v>Milano</c:v>
                </c:pt>
                <c:pt idx="17">
                  <c:v>Benevento</c:v>
                </c:pt>
                <c:pt idx="18">
                  <c:v>Crotone</c:v>
                </c:pt>
                <c:pt idx="19">
                  <c:v>Latina</c:v>
                </c:pt>
                <c:pt idx="20">
                  <c:v>Salerno</c:v>
                </c:pt>
                <c:pt idx="21">
                  <c:v>Napoli</c:v>
                </c:pt>
                <c:pt idx="22">
                  <c:v>Palermo</c:v>
                </c:pt>
                <c:pt idx="23">
                  <c:v>Brindisi</c:v>
                </c:pt>
                <c:pt idx="24">
                  <c:v>Torino</c:v>
                </c:pt>
              </c:strCache>
            </c:strRef>
          </c:cat>
          <c:val>
            <c:numRef>
              <c:f>Foglio10!$B$2:$B$26</c:f>
              <c:numCache>
                <c:formatCode>0.0</c:formatCode>
                <c:ptCount val="25"/>
                <c:pt idx="0">
                  <c:v>114.9335928638958</c:v>
                </c:pt>
                <c:pt idx="1">
                  <c:v>32.53671903249886</c:v>
                </c:pt>
                <c:pt idx="2">
                  <c:v>36.29252101199848</c:v>
                </c:pt>
                <c:pt idx="3">
                  <c:v>37.31239942028125</c:v>
                </c:pt>
                <c:pt idx="4">
                  <c:v>41.49905627089272</c:v>
                </c:pt>
                <c:pt idx="5">
                  <c:v>45.77752823094166</c:v>
                </c:pt>
                <c:pt idx="6">
                  <c:v>64.96331755404236</c:v>
                </c:pt>
                <c:pt idx="7">
                  <c:v>71.12903224309146</c:v>
                </c:pt>
                <c:pt idx="8">
                  <c:v>72.15102891713022</c:v>
                </c:pt>
                <c:pt idx="9">
                  <c:v>72.29218243519463</c:v>
                </c:pt>
                <c:pt idx="10">
                  <c:v>76.45991574350927</c:v>
                </c:pt>
                <c:pt idx="11">
                  <c:v>81.39296627737046</c:v>
                </c:pt>
                <c:pt idx="12">
                  <c:v>84.27801158742697</c:v>
                </c:pt>
                <c:pt idx="13">
                  <c:v>84.77239029404173</c:v>
                </c:pt>
                <c:pt idx="14">
                  <c:v>87.34170150344133</c:v>
                </c:pt>
                <c:pt idx="15">
                  <c:v>91.84036010004401</c:v>
                </c:pt>
                <c:pt idx="16">
                  <c:v>93.65791437862136</c:v>
                </c:pt>
                <c:pt idx="17">
                  <c:v>96.73537212063879</c:v>
                </c:pt>
                <c:pt idx="18">
                  <c:v>106.6395327365249</c:v>
                </c:pt>
                <c:pt idx="19">
                  <c:v>113.0557853418765</c:v>
                </c:pt>
                <c:pt idx="20">
                  <c:v>130.0554396167673</c:v>
                </c:pt>
                <c:pt idx="21">
                  <c:v>131.272175355807</c:v>
                </c:pt>
                <c:pt idx="22">
                  <c:v>138.3269393827303</c:v>
                </c:pt>
                <c:pt idx="23">
                  <c:v>157.1650859404277</c:v>
                </c:pt>
                <c:pt idx="24">
                  <c:v>192.3834310436322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FD2-43A9-9235-82FA8F884C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2073593344"/>
        <c:axId val="-2073583776"/>
      </c:barChart>
      <c:catAx>
        <c:axId val="-20735933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rgbClr val="00336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it-IT"/>
          </a:p>
        </c:txPr>
        <c:crossAx val="-2073583776"/>
        <c:crosses val="autoZero"/>
        <c:auto val="1"/>
        <c:lblAlgn val="ctr"/>
        <c:lblOffset val="100"/>
        <c:noMultiLvlLbl val="0"/>
      </c:catAx>
      <c:valAx>
        <c:axId val="-2073583776"/>
        <c:scaling>
          <c:orientation val="minMax"/>
        </c:scaling>
        <c:delete val="0"/>
        <c:axPos val="b"/>
        <c:numFmt formatCode="#,##0" sourceLinked="0"/>
        <c:majorTickMark val="in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rgbClr val="00336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it-IT"/>
          </a:p>
        </c:txPr>
        <c:crossAx val="-2073593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336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262-4EE8-8D3B-38A7AA085B2F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00336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Foglio1!$A$2:$A$32</c:f>
              <c:strCache>
                <c:ptCount val="31"/>
                <c:pt idx="0">
                  <c:v>Italia</c:v>
                </c:pt>
                <c:pt idx="1">
                  <c:v>Brindisi</c:v>
                </c:pt>
                <c:pt idx="2">
                  <c:v>Latina</c:v>
                </c:pt>
                <c:pt idx="3">
                  <c:v>Varese</c:v>
                </c:pt>
                <c:pt idx="4">
                  <c:v>Cosenza</c:v>
                </c:pt>
                <c:pt idx="5">
                  <c:v>Cagliari</c:v>
                </c:pt>
                <c:pt idx="6">
                  <c:v>Caserta</c:v>
                </c:pt>
                <c:pt idx="7">
                  <c:v>Benevento</c:v>
                </c:pt>
                <c:pt idx="8">
                  <c:v>Venezia</c:v>
                </c:pt>
                <c:pt idx="9">
                  <c:v>Salerno</c:v>
                </c:pt>
                <c:pt idx="10">
                  <c:v>Napoli</c:v>
                </c:pt>
                <c:pt idx="11">
                  <c:v>Olbia</c:v>
                </c:pt>
                <c:pt idx="12">
                  <c:v>Bolzano/Bozen</c:v>
                </c:pt>
                <c:pt idx="13">
                  <c:v>Trieste</c:v>
                </c:pt>
                <c:pt idx="14">
                  <c:v>Novara</c:v>
                </c:pt>
                <c:pt idx="15">
                  <c:v>Milano</c:v>
                </c:pt>
                <c:pt idx="16">
                  <c:v>Pordenone</c:v>
                </c:pt>
                <c:pt idx="17">
                  <c:v>Rimini</c:v>
                </c:pt>
                <c:pt idx="18">
                  <c:v>Grosseto</c:v>
                </c:pt>
                <c:pt idx="19">
                  <c:v>Parma</c:v>
                </c:pt>
                <c:pt idx="20">
                  <c:v>Firenze</c:v>
                </c:pt>
                <c:pt idx="21">
                  <c:v>Villacidro</c:v>
                </c:pt>
                <c:pt idx="22">
                  <c:v>Palermo</c:v>
                </c:pt>
                <c:pt idx="23">
                  <c:v>Savona</c:v>
                </c:pt>
                <c:pt idx="24">
                  <c:v>Crotone</c:v>
                </c:pt>
                <c:pt idx="25">
                  <c:v>Genova</c:v>
                </c:pt>
                <c:pt idx="26">
                  <c:v>Torino</c:v>
                </c:pt>
                <c:pt idx="27">
                  <c:v>Ravenna</c:v>
                </c:pt>
                <c:pt idx="28">
                  <c:v>Roma</c:v>
                </c:pt>
                <c:pt idx="29">
                  <c:v>Bologna</c:v>
                </c:pt>
                <c:pt idx="30">
                  <c:v>Isernia</c:v>
                </c:pt>
              </c:strCache>
            </c:strRef>
          </c:cat>
          <c:val>
            <c:numRef>
              <c:f>Foglio1!$B$2:$B$32</c:f>
              <c:numCache>
                <c:formatCode>0.0</c:formatCode>
                <c:ptCount val="31"/>
                <c:pt idx="0" formatCode="General">
                  <c:v>22.0</c:v>
                </c:pt>
                <c:pt idx="1">
                  <c:v>0.0</c:v>
                </c:pt>
                <c:pt idx="2">
                  <c:v>3.03030303030303</c:v>
                </c:pt>
                <c:pt idx="3">
                  <c:v>3.125</c:v>
                </c:pt>
                <c:pt idx="4">
                  <c:v>3.125</c:v>
                </c:pt>
                <c:pt idx="5">
                  <c:v>5.0</c:v>
                </c:pt>
                <c:pt idx="6">
                  <c:v>6.25</c:v>
                </c:pt>
                <c:pt idx="7">
                  <c:v>6.25</c:v>
                </c:pt>
                <c:pt idx="8">
                  <c:v>6.521739130434782</c:v>
                </c:pt>
                <c:pt idx="9">
                  <c:v>9.375</c:v>
                </c:pt>
                <c:pt idx="10">
                  <c:v>10.41666666666667</c:v>
                </c:pt>
                <c:pt idx="11">
                  <c:v>12.82051282051282</c:v>
                </c:pt>
                <c:pt idx="12">
                  <c:v>14.0</c:v>
                </c:pt>
                <c:pt idx="13">
                  <c:v>15.0</c:v>
                </c:pt>
                <c:pt idx="14">
                  <c:v>15.625</c:v>
                </c:pt>
                <c:pt idx="15">
                  <c:v>16.66666666666666</c:v>
                </c:pt>
                <c:pt idx="16">
                  <c:v>17.5</c:v>
                </c:pt>
                <c:pt idx="17">
                  <c:v>18.75</c:v>
                </c:pt>
                <c:pt idx="18">
                  <c:v>18.75</c:v>
                </c:pt>
                <c:pt idx="19">
                  <c:v>18.75</c:v>
                </c:pt>
                <c:pt idx="20">
                  <c:v>19.56521739130434</c:v>
                </c:pt>
                <c:pt idx="21">
                  <c:v>20.0</c:v>
                </c:pt>
                <c:pt idx="22">
                  <c:v>20.0</c:v>
                </c:pt>
                <c:pt idx="23">
                  <c:v>21.875</c:v>
                </c:pt>
                <c:pt idx="24">
                  <c:v>21.875</c:v>
                </c:pt>
                <c:pt idx="25">
                  <c:v>22.5</c:v>
                </c:pt>
                <c:pt idx="26">
                  <c:v>25.0</c:v>
                </c:pt>
                <c:pt idx="27">
                  <c:v>25.0</c:v>
                </c:pt>
                <c:pt idx="28">
                  <c:v>31.25</c:v>
                </c:pt>
                <c:pt idx="29">
                  <c:v>36.11111111111111</c:v>
                </c:pt>
                <c:pt idx="30">
                  <c:v>37.03703703703703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262-4EE8-8D3B-38A7AA085B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2073412480"/>
        <c:axId val="-2073579152"/>
      </c:barChart>
      <c:catAx>
        <c:axId val="-20734124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rgbClr val="00336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it-IT"/>
          </a:p>
        </c:txPr>
        <c:crossAx val="-2073579152"/>
        <c:crosses val="autoZero"/>
        <c:auto val="1"/>
        <c:lblAlgn val="ctr"/>
        <c:lblOffset val="100"/>
        <c:noMultiLvlLbl val="0"/>
      </c:catAx>
      <c:valAx>
        <c:axId val="-2073579152"/>
        <c:scaling>
          <c:orientation val="minMax"/>
        </c:scaling>
        <c:delete val="0"/>
        <c:axPos val="b"/>
        <c:numFmt formatCode="#,##0" sourceLinked="0"/>
        <c:majorTickMark val="in"/>
        <c:minorTickMark val="none"/>
        <c:tickLblPos val="nextTo"/>
        <c:spPr>
          <a:noFill/>
          <a:ln>
            <a:solidFill>
              <a:srgbClr val="003366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rgbClr val="00336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it-IT"/>
          </a:p>
        </c:txPr>
        <c:crossAx val="-2073412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336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9AD-490A-9098-1685332F2ECA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00336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Foglio2!$A$2:$A$32</c:f>
              <c:strCache>
                <c:ptCount val="31"/>
                <c:pt idx="0">
                  <c:v>Italia</c:v>
                </c:pt>
                <c:pt idx="1">
                  <c:v>Parma</c:v>
                </c:pt>
                <c:pt idx="2">
                  <c:v>Bologna</c:v>
                </c:pt>
                <c:pt idx="3">
                  <c:v>Varese</c:v>
                </c:pt>
                <c:pt idx="4">
                  <c:v>Milano</c:v>
                </c:pt>
                <c:pt idx="5">
                  <c:v>Savona</c:v>
                </c:pt>
                <c:pt idx="6">
                  <c:v>Firenze</c:v>
                </c:pt>
                <c:pt idx="7">
                  <c:v>Venezia</c:v>
                </c:pt>
                <c:pt idx="8">
                  <c:v>Trieste</c:v>
                </c:pt>
                <c:pt idx="9">
                  <c:v>Genova</c:v>
                </c:pt>
                <c:pt idx="10">
                  <c:v>Ravenna</c:v>
                </c:pt>
                <c:pt idx="11">
                  <c:v>Rimini</c:v>
                </c:pt>
                <c:pt idx="12">
                  <c:v>Pordenone</c:v>
                </c:pt>
                <c:pt idx="13">
                  <c:v>Grosseto</c:v>
                </c:pt>
                <c:pt idx="14">
                  <c:v>Roma</c:v>
                </c:pt>
                <c:pt idx="15">
                  <c:v>Novara</c:v>
                </c:pt>
                <c:pt idx="16">
                  <c:v>Torino</c:v>
                </c:pt>
                <c:pt idx="17">
                  <c:v>Latina</c:v>
                </c:pt>
                <c:pt idx="18">
                  <c:v>Isernia</c:v>
                </c:pt>
                <c:pt idx="19">
                  <c:v>Caserta</c:v>
                </c:pt>
                <c:pt idx="20">
                  <c:v>Cagliari</c:v>
                </c:pt>
                <c:pt idx="21">
                  <c:v>Benevento</c:v>
                </c:pt>
                <c:pt idx="22">
                  <c:v>Salerno</c:v>
                </c:pt>
                <c:pt idx="23">
                  <c:v>Olbia</c:v>
                </c:pt>
                <c:pt idx="24">
                  <c:v>Cosenza</c:v>
                </c:pt>
                <c:pt idx="25">
                  <c:v>Villacidro</c:v>
                </c:pt>
                <c:pt idx="26">
                  <c:v>Brindisi</c:v>
                </c:pt>
                <c:pt idx="27">
                  <c:v>Carbonia</c:v>
                </c:pt>
                <c:pt idx="28">
                  <c:v>Crotone</c:v>
                </c:pt>
                <c:pt idx="29">
                  <c:v>Palermo</c:v>
                </c:pt>
                <c:pt idx="30">
                  <c:v>Napoli</c:v>
                </c:pt>
              </c:strCache>
            </c:strRef>
          </c:cat>
          <c:val>
            <c:numRef>
              <c:f>Foglio2!$B$2:$B$32</c:f>
              <c:numCache>
                <c:formatCode>0.0</c:formatCode>
                <c:ptCount val="31"/>
                <c:pt idx="0" formatCode="General">
                  <c:v>22.5</c:v>
                </c:pt>
                <c:pt idx="1">
                  <c:v>13.31403284307533</c:v>
                </c:pt>
                <c:pt idx="2">
                  <c:v>13.68155495250382</c:v>
                </c:pt>
                <c:pt idx="3">
                  <c:v>13.96439792656104</c:v>
                </c:pt>
                <c:pt idx="4">
                  <c:v>14.19384183958602</c:v>
                </c:pt>
                <c:pt idx="5">
                  <c:v>14.47075556532303</c:v>
                </c:pt>
                <c:pt idx="6">
                  <c:v>14.63951869313414</c:v>
                </c:pt>
                <c:pt idx="7">
                  <c:v>15.28903844518974</c:v>
                </c:pt>
                <c:pt idx="8">
                  <c:v>15.65425368920088</c:v>
                </c:pt>
                <c:pt idx="9">
                  <c:v>15.6701999711299</c:v>
                </c:pt>
                <c:pt idx="10">
                  <c:v>15.76136009069338</c:v>
                </c:pt>
                <c:pt idx="11">
                  <c:v>16.24946250216064</c:v>
                </c:pt>
                <c:pt idx="12">
                  <c:v>16.70370001664199</c:v>
                </c:pt>
                <c:pt idx="13">
                  <c:v>17.24559824504151</c:v>
                </c:pt>
                <c:pt idx="14">
                  <c:v>19.01618875795687</c:v>
                </c:pt>
                <c:pt idx="15">
                  <c:v>19.50963833522853</c:v>
                </c:pt>
                <c:pt idx="16">
                  <c:v>19.81822834378577</c:v>
                </c:pt>
                <c:pt idx="17">
                  <c:v>19.8796388351719</c:v>
                </c:pt>
                <c:pt idx="18">
                  <c:v>20.32237507130157</c:v>
                </c:pt>
                <c:pt idx="19">
                  <c:v>22.48128703861269</c:v>
                </c:pt>
                <c:pt idx="20">
                  <c:v>25.20196533109665</c:v>
                </c:pt>
                <c:pt idx="21">
                  <c:v>25.21312478715777</c:v>
                </c:pt>
                <c:pt idx="22">
                  <c:v>26.69987689065315</c:v>
                </c:pt>
                <c:pt idx="23">
                  <c:v>26.70545946025923</c:v>
                </c:pt>
                <c:pt idx="24">
                  <c:v>29.27034432908114</c:v>
                </c:pt>
                <c:pt idx="25">
                  <c:v>31.39055058767662</c:v>
                </c:pt>
                <c:pt idx="26">
                  <c:v>31.52173336104589</c:v>
                </c:pt>
                <c:pt idx="27">
                  <c:v>31.87187083670633</c:v>
                </c:pt>
                <c:pt idx="28">
                  <c:v>32.26068980438183</c:v>
                </c:pt>
                <c:pt idx="29">
                  <c:v>38.84671418711225</c:v>
                </c:pt>
                <c:pt idx="30">
                  <c:v>41.96156411706931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9AD-490A-9098-1685332F2E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2116404736"/>
        <c:axId val="2124582832"/>
      </c:barChart>
      <c:catAx>
        <c:axId val="-21164047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rgbClr val="00336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it-IT"/>
          </a:p>
        </c:txPr>
        <c:crossAx val="2124582832"/>
        <c:crosses val="autoZero"/>
        <c:auto val="1"/>
        <c:lblAlgn val="ctr"/>
        <c:lblOffset val="100"/>
        <c:noMultiLvlLbl val="0"/>
      </c:catAx>
      <c:valAx>
        <c:axId val="2124582832"/>
        <c:scaling>
          <c:orientation val="minMax"/>
        </c:scaling>
        <c:delete val="0"/>
        <c:axPos val="b"/>
        <c:numFmt formatCode="#,##0" sourceLinked="0"/>
        <c:majorTickMark val="in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rgbClr val="00336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it-IT"/>
          </a:p>
        </c:txPr>
        <c:crossAx val="-2116404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6501761980948"/>
          <c:y val="0.0234151634913089"/>
          <c:w val="0.822170216770713"/>
          <c:h val="0.915711205959936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336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3F9-4190-A127-9A645F4F832E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rgbClr val="00336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Foglio2!$A$2:$A$33</c:f>
              <c:strCache>
                <c:ptCount val="32"/>
                <c:pt idx="0">
                  <c:v>Italia</c:v>
                </c:pt>
                <c:pt idx="1">
                  <c:v>Bolzano / Bozen</c:v>
                </c:pt>
                <c:pt idx="2">
                  <c:v>Parma</c:v>
                </c:pt>
                <c:pt idx="3">
                  <c:v>Ravenna</c:v>
                </c:pt>
                <c:pt idx="4">
                  <c:v>Varese</c:v>
                </c:pt>
                <c:pt idx="5">
                  <c:v>Pordenone</c:v>
                </c:pt>
                <c:pt idx="6">
                  <c:v>Venezia</c:v>
                </c:pt>
                <c:pt idx="7">
                  <c:v>Rimini</c:v>
                </c:pt>
                <c:pt idx="8">
                  <c:v>Grosseto</c:v>
                </c:pt>
                <c:pt idx="9">
                  <c:v>Trieste</c:v>
                </c:pt>
                <c:pt idx="10">
                  <c:v>Bologna</c:v>
                </c:pt>
                <c:pt idx="11">
                  <c:v>Genova</c:v>
                </c:pt>
                <c:pt idx="12">
                  <c:v>Milano</c:v>
                </c:pt>
                <c:pt idx="13">
                  <c:v>Firenze</c:v>
                </c:pt>
                <c:pt idx="14">
                  <c:v>Savona</c:v>
                </c:pt>
                <c:pt idx="15">
                  <c:v>Novara</c:v>
                </c:pt>
                <c:pt idx="16">
                  <c:v>Latina</c:v>
                </c:pt>
                <c:pt idx="17">
                  <c:v>Isernia</c:v>
                </c:pt>
                <c:pt idx="18">
                  <c:v>Torino</c:v>
                </c:pt>
                <c:pt idx="19">
                  <c:v>Roma</c:v>
                </c:pt>
                <c:pt idx="20">
                  <c:v>Salerno</c:v>
                </c:pt>
                <c:pt idx="21">
                  <c:v>Benevento</c:v>
                </c:pt>
                <c:pt idx="22">
                  <c:v>Caserta</c:v>
                </c:pt>
                <c:pt idx="23">
                  <c:v>Cagliari</c:v>
                </c:pt>
                <c:pt idx="24">
                  <c:v>Villacidro</c:v>
                </c:pt>
                <c:pt idx="25">
                  <c:v>Olbia</c:v>
                </c:pt>
                <c:pt idx="26">
                  <c:v>Carbonia</c:v>
                </c:pt>
                <c:pt idx="27">
                  <c:v>Brindisi</c:v>
                </c:pt>
                <c:pt idx="28">
                  <c:v>Cosenza</c:v>
                </c:pt>
                <c:pt idx="29">
                  <c:v>Crotone</c:v>
                </c:pt>
                <c:pt idx="30">
                  <c:v>Palermo</c:v>
                </c:pt>
                <c:pt idx="31">
                  <c:v>Napoli</c:v>
                </c:pt>
              </c:strCache>
            </c:strRef>
          </c:cat>
          <c:val>
            <c:numRef>
              <c:f>Foglio2!$B$2:$B$33</c:f>
              <c:numCache>
                <c:formatCode>0.0</c:formatCode>
                <c:ptCount val="32"/>
                <c:pt idx="0" formatCode="General">
                  <c:v>6.7</c:v>
                </c:pt>
                <c:pt idx="1">
                  <c:v>3.21748710501277</c:v>
                </c:pt>
                <c:pt idx="2">
                  <c:v>3.45412209852288</c:v>
                </c:pt>
                <c:pt idx="3">
                  <c:v>3.67368186212538</c:v>
                </c:pt>
                <c:pt idx="4">
                  <c:v>3.73209471530191</c:v>
                </c:pt>
                <c:pt idx="5">
                  <c:v>3.87890968471298</c:v>
                </c:pt>
                <c:pt idx="6">
                  <c:v>4.343537607175699</c:v>
                </c:pt>
                <c:pt idx="7">
                  <c:v>4.482455126552459</c:v>
                </c:pt>
                <c:pt idx="8">
                  <c:v>4.79430177590392</c:v>
                </c:pt>
                <c:pt idx="9">
                  <c:v>4.86530176104334</c:v>
                </c:pt>
                <c:pt idx="10">
                  <c:v>4.98361221941997</c:v>
                </c:pt>
                <c:pt idx="11">
                  <c:v>5.029485248190468</c:v>
                </c:pt>
                <c:pt idx="12">
                  <c:v>5.067121096195309</c:v>
                </c:pt>
                <c:pt idx="13">
                  <c:v>5.07421018767925</c:v>
                </c:pt>
                <c:pt idx="14">
                  <c:v>5.082392978685299</c:v>
                </c:pt>
                <c:pt idx="15">
                  <c:v>5.13649648653691</c:v>
                </c:pt>
                <c:pt idx="16">
                  <c:v>5.7433736012585</c:v>
                </c:pt>
                <c:pt idx="17">
                  <c:v>6.47146191385529</c:v>
                </c:pt>
                <c:pt idx="18">
                  <c:v>6.56130131373383</c:v>
                </c:pt>
                <c:pt idx="19">
                  <c:v>6.63576623288109</c:v>
                </c:pt>
                <c:pt idx="20">
                  <c:v>7.15994074285612</c:v>
                </c:pt>
                <c:pt idx="21">
                  <c:v>7.855024836156907</c:v>
                </c:pt>
                <c:pt idx="22">
                  <c:v>7.923080478897979</c:v>
                </c:pt>
                <c:pt idx="23">
                  <c:v>8.35384261993831</c:v>
                </c:pt>
                <c:pt idx="24">
                  <c:v>8.834405144694529</c:v>
                </c:pt>
                <c:pt idx="25">
                  <c:v>9.0778887063482</c:v>
                </c:pt>
                <c:pt idx="26">
                  <c:v>10.4678989932332</c:v>
                </c:pt>
                <c:pt idx="27">
                  <c:v>10.6219929897512</c:v>
                </c:pt>
                <c:pt idx="28">
                  <c:v>12.4311894641488</c:v>
                </c:pt>
                <c:pt idx="29">
                  <c:v>14.0320232896652</c:v>
                </c:pt>
                <c:pt idx="30">
                  <c:v>14.9488598643127</c:v>
                </c:pt>
                <c:pt idx="31">
                  <c:v>19.1653411309756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3F9-4190-A127-9A645F4F83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2116234752"/>
        <c:axId val="-2116231344"/>
      </c:barChart>
      <c:catAx>
        <c:axId val="-21162347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rgbClr val="00336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it-IT"/>
          </a:p>
        </c:txPr>
        <c:crossAx val="-2116231344"/>
        <c:crosses val="autoZero"/>
        <c:auto val="1"/>
        <c:lblAlgn val="ctr"/>
        <c:lblOffset val="100"/>
        <c:noMultiLvlLbl val="0"/>
      </c:catAx>
      <c:valAx>
        <c:axId val="-2116231344"/>
        <c:scaling>
          <c:orientation val="minMax"/>
        </c:scaling>
        <c:delete val="0"/>
        <c:axPos val="b"/>
        <c:numFmt formatCode="#,##0" sourceLinked="0"/>
        <c:majorTickMark val="in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0336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it-IT"/>
          </a:p>
        </c:txPr>
        <c:crossAx val="-2116234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336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B47-41A1-92C5-33B7AC0BFF9B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00336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Foglio1!$A$2:$A$31</c:f>
              <c:strCache>
                <c:ptCount val="30"/>
                <c:pt idx="0">
                  <c:v>Italia</c:v>
                </c:pt>
                <c:pt idx="1">
                  <c:v>Napoli</c:v>
                </c:pt>
                <c:pt idx="2">
                  <c:v>Palermo</c:v>
                </c:pt>
                <c:pt idx="3">
                  <c:v>Olbia</c:v>
                </c:pt>
                <c:pt idx="4">
                  <c:v>Roma</c:v>
                </c:pt>
                <c:pt idx="5">
                  <c:v>Villacidro</c:v>
                </c:pt>
                <c:pt idx="6">
                  <c:v>Torino</c:v>
                </c:pt>
                <c:pt idx="7">
                  <c:v>Milano</c:v>
                </c:pt>
                <c:pt idx="8">
                  <c:v>Crotone</c:v>
                </c:pt>
                <c:pt idx="9">
                  <c:v>Genova</c:v>
                </c:pt>
                <c:pt idx="10">
                  <c:v>Brindisi</c:v>
                </c:pt>
                <c:pt idx="11">
                  <c:v>Salerno</c:v>
                </c:pt>
                <c:pt idx="12">
                  <c:v>Benevento</c:v>
                </c:pt>
                <c:pt idx="13">
                  <c:v>Caserta</c:v>
                </c:pt>
                <c:pt idx="14">
                  <c:v>Latina</c:v>
                </c:pt>
                <c:pt idx="15">
                  <c:v>Ravenna</c:v>
                </c:pt>
                <c:pt idx="16">
                  <c:v>Rimini</c:v>
                </c:pt>
                <c:pt idx="17">
                  <c:v>Parma</c:v>
                </c:pt>
                <c:pt idx="18">
                  <c:v>Novara</c:v>
                </c:pt>
                <c:pt idx="19">
                  <c:v>Bologna</c:v>
                </c:pt>
                <c:pt idx="20">
                  <c:v>Grosseto</c:v>
                </c:pt>
                <c:pt idx="21">
                  <c:v>Isernia</c:v>
                </c:pt>
                <c:pt idx="22">
                  <c:v>Venezia</c:v>
                </c:pt>
                <c:pt idx="23">
                  <c:v>Trieste</c:v>
                </c:pt>
                <c:pt idx="24">
                  <c:v>Cosenza</c:v>
                </c:pt>
                <c:pt idx="25">
                  <c:v>Varese</c:v>
                </c:pt>
                <c:pt idx="26">
                  <c:v>Firenze</c:v>
                </c:pt>
                <c:pt idx="27">
                  <c:v>Cagliari</c:v>
                </c:pt>
                <c:pt idx="28">
                  <c:v>Savona</c:v>
                </c:pt>
                <c:pt idx="29">
                  <c:v>Pordenone</c:v>
                </c:pt>
              </c:strCache>
            </c:strRef>
          </c:cat>
          <c:val>
            <c:numRef>
              <c:f>Foglio1!$B$2:$B$31</c:f>
              <c:numCache>
                <c:formatCode>0.0</c:formatCode>
                <c:ptCount val="30"/>
                <c:pt idx="0" formatCode="General">
                  <c:v>50.7</c:v>
                </c:pt>
                <c:pt idx="1">
                  <c:v>24.49056811673144</c:v>
                </c:pt>
                <c:pt idx="2">
                  <c:v>36.80266925806122</c:v>
                </c:pt>
                <c:pt idx="3">
                  <c:v>42.58352561577279</c:v>
                </c:pt>
                <c:pt idx="4">
                  <c:v>47.51688366272793</c:v>
                </c:pt>
                <c:pt idx="5">
                  <c:v>47.61571318535117</c:v>
                </c:pt>
                <c:pt idx="6">
                  <c:v>51.07941955621888</c:v>
                </c:pt>
                <c:pt idx="7">
                  <c:v>53.63397988766008</c:v>
                </c:pt>
                <c:pt idx="8">
                  <c:v>54.85640529202968</c:v>
                </c:pt>
                <c:pt idx="9">
                  <c:v>55.42666075266983</c:v>
                </c:pt>
                <c:pt idx="10">
                  <c:v>62.04116560825113</c:v>
                </c:pt>
                <c:pt idx="11">
                  <c:v>63.04295366795368</c:v>
                </c:pt>
                <c:pt idx="12">
                  <c:v>66.02807006131178</c:v>
                </c:pt>
                <c:pt idx="13">
                  <c:v>66.36700158646218</c:v>
                </c:pt>
                <c:pt idx="14">
                  <c:v>67.01048417195398</c:v>
                </c:pt>
                <c:pt idx="15">
                  <c:v>69.20775334981138</c:v>
                </c:pt>
                <c:pt idx="16">
                  <c:v>69.34047750374282</c:v>
                </c:pt>
                <c:pt idx="17">
                  <c:v>69.53011739958497</c:v>
                </c:pt>
                <c:pt idx="18">
                  <c:v>74.25062774639046</c:v>
                </c:pt>
                <c:pt idx="19">
                  <c:v>77.2344258719169</c:v>
                </c:pt>
                <c:pt idx="20">
                  <c:v>78.97748950782142</c:v>
                </c:pt>
                <c:pt idx="21">
                  <c:v>79.00113507377979</c:v>
                </c:pt>
                <c:pt idx="22">
                  <c:v>80.23354581002593</c:v>
                </c:pt>
                <c:pt idx="23">
                  <c:v>81.78188528767137</c:v>
                </c:pt>
                <c:pt idx="24">
                  <c:v>82.17719187150996</c:v>
                </c:pt>
                <c:pt idx="25">
                  <c:v>86.72439938340455</c:v>
                </c:pt>
                <c:pt idx="26">
                  <c:v>94.7835533499591</c:v>
                </c:pt>
                <c:pt idx="27">
                  <c:v>96.74212552457582</c:v>
                </c:pt>
                <c:pt idx="28">
                  <c:v>99.89944115659152</c:v>
                </c:pt>
                <c:pt idx="29">
                  <c:v>122.768519067671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B47-41A1-92C5-33B7AC0BFF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2083154144"/>
        <c:axId val="-2116692528"/>
      </c:barChart>
      <c:catAx>
        <c:axId val="-20831541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rgbClr val="00336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it-IT"/>
          </a:p>
        </c:txPr>
        <c:crossAx val="-2116692528"/>
        <c:crosses val="autoZero"/>
        <c:auto val="1"/>
        <c:lblAlgn val="ctr"/>
        <c:lblOffset val="100"/>
        <c:noMultiLvlLbl val="0"/>
      </c:catAx>
      <c:valAx>
        <c:axId val="-2116692528"/>
        <c:scaling>
          <c:orientation val="minMax"/>
        </c:scaling>
        <c:delete val="0"/>
        <c:axPos val="b"/>
        <c:numFmt formatCode="#,##0" sourceLinked="0"/>
        <c:majorTickMark val="in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rgbClr val="00336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it-IT"/>
          </a:p>
        </c:txPr>
        <c:crossAx val="-2083154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336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ADF-4E41-B54B-7866E44F5047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00336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Foglio2!$A$2:$A$33</c:f>
              <c:strCache>
                <c:ptCount val="32"/>
                <c:pt idx="0">
                  <c:v>Italia</c:v>
                </c:pt>
                <c:pt idx="1">
                  <c:v>Napoli</c:v>
                </c:pt>
                <c:pt idx="2">
                  <c:v>Palermo</c:v>
                </c:pt>
                <c:pt idx="3">
                  <c:v>Brindisi</c:v>
                </c:pt>
                <c:pt idx="4">
                  <c:v>Olbia</c:v>
                </c:pt>
                <c:pt idx="5">
                  <c:v>Carbonia</c:v>
                </c:pt>
                <c:pt idx="6">
                  <c:v>Caserta</c:v>
                </c:pt>
                <c:pt idx="7">
                  <c:v>Isernia</c:v>
                </c:pt>
                <c:pt idx="8">
                  <c:v>Latina</c:v>
                </c:pt>
                <c:pt idx="9">
                  <c:v>Benevento</c:v>
                </c:pt>
                <c:pt idx="10">
                  <c:v>Salerno</c:v>
                </c:pt>
                <c:pt idx="11">
                  <c:v>Roma</c:v>
                </c:pt>
                <c:pt idx="12">
                  <c:v>Torino</c:v>
                </c:pt>
                <c:pt idx="13">
                  <c:v>Crotone</c:v>
                </c:pt>
                <c:pt idx="14">
                  <c:v>Genova</c:v>
                </c:pt>
                <c:pt idx="15">
                  <c:v>Milano</c:v>
                </c:pt>
                <c:pt idx="16">
                  <c:v>Rimini</c:v>
                </c:pt>
                <c:pt idx="17">
                  <c:v>Villacidro</c:v>
                </c:pt>
                <c:pt idx="18">
                  <c:v>Ravenna</c:v>
                </c:pt>
                <c:pt idx="19">
                  <c:v>Novara</c:v>
                </c:pt>
                <c:pt idx="20">
                  <c:v>Trieste</c:v>
                </c:pt>
                <c:pt idx="21">
                  <c:v>Grosseto</c:v>
                </c:pt>
                <c:pt idx="22">
                  <c:v>Cosenza</c:v>
                </c:pt>
                <c:pt idx="23">
                  <c:v>Venezia</c:v>
                </c:pt>
                <c:pt idx="24">
                  <c:v>Parma</c:v>
                </c:pt>
                <c:pt idx="25">
                  <c:v>Varese</c:v>
                </c:pt>
                <c:pt idx="26">
                  <c:v>Bologna</c:v>
                </c:pt>
                <c:pt idx="27">
                  <c:v>Cagliari</c:v>
                </c:pt>
                <c:pt idx="28">
                  <c:v>Savona</c:v>
                </c:pt>
                <c:pt idx="29">
                  <c:v>Firenze</c:v>
                </c:pt>
                <c:pt idx="30">
                  <c:v>Pordenone</c:v>
                </c:pt>
                <c:pt idx="31">
                  <c:v>Bolzano / Bozen</c:v>
                </c:pt>
              </c:strCache>
            </c:strRef>
          </c:cat>
          <c:val>
            <c:numRef>
              <c:f>Foglio2!$B$2:$B$33</c:f>
              <c:numCache>
                <c:formatCode>0.0</c:formatCode>
                <c:ptCount val="32"/>
                <c:pt idx="0">
                  <c:v>800.6599752490776</c:v>
                </c:pt>
                <c:pt idx="1">
                  <c:v>337.036370988448</c:v>
                </c:pt>
                <c:pt idx="2">
                  <c:v>381.7288434076838</c:v>
                </c:pt>
                <c:pt idx="3">
                  <c:v>495.8789352790163</c:v>
                </c:pt>
                <c:pt idx="4">
                  <c:v>609.3008422908811</c:v>
                </c:pt>
                <c:pt idx="5">
                  <c:v>676.5459455716365</c:v>
                </c:pt>
                <c:pt idx="6">
                  <c:v>693.283976731888</c:v>
                </c:pt>
                <c:pt idx="7">
                  <c:v>694.211123723042</c:v>
                </c:pt>
                <c:pt idx="8">
                  <c:v>705.3065517592373</c:v>
                </c:pt>
                <c:pt idx="9">
                  <c:v>736.879767112817</c:v>
                </c:pt>
                <c:pt idx="10">
                  <c:v>755.0072393822393</c:v>
                </c:pt>
                <c:pt idx="11">
                  <c:v>775.4353453628436</c:v>
                </c:pt>
                <c:pt idx="12">
                  <c:v>787.776245548032</c:v>
                </c:pt>
                <c:pt idx="13">
                  <c:v>843.3960021059424</c:v>
                </c:pt>
                <c:pt idx="14">
                  <c:v>863.2672557917363</c:v>
                </c:pt>
                <c:pt idx="15">
                  <c:v>879.0433797619077</c:v>
                </c:pt>
                <c:pt idx="16">
                  <c:v>970.9099505017873</c:v>
                </c:pt>
                <c:pt idx="17">
                  <c:v>1020.236678103774</c:v>
                </c:pt>
                <c:pt idx="18">
                  <c:v>1024.131650839079</c:v>
                </c:pt>
                <c:pt idx="19">
                  <c:v>1057.360326428123</c:v>
                </c:pt>
                <c:pt idx="20">
                  <c:v>1071.575228944751</c:v>
                </c:pt>
                <c:pt idx="21">
                  <c:v>1103.141294671245</c:v>
                </c:pt>
                <c:pt idx="22">
                  <c:v>1111.91065569052</c:v>
                </c:pt>
                <c:pt idx="23">
                  <c:v>1182.421316029109</c:v>
                </c:pt>
                <c:pt idx="24">
                  <c:v>1227.493675203957</c:v>
                </c:pt>
                <c:pt idx="25">
                  <c:v>1231.311017257153</c:v>
                </c:pt>
                <c:pt idx="26">
                  <c:v>1235.885462531339</c:v>
                </c:pt>
                <c:pt idx="27">
                  <c:v>1320.096341813281</c:v>
                </c:pt>
                <c:pt idx="28">
                  <c:v>1476.236791348643</c:v>
                </c:pt>
                <c:pt idx="29">
                  <c:v>1551.026449470648</c:v>
                </c:pt>
                <c:pt idx="30">
                  <c:v>1961.923966550027</c:v>
                </c:pt>
                <c:pt idx="31">
                  <c:v>2977.723616865708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ADF-4E41-B54B-7866E44F50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2116717872"/>
        <c:axId val="-2116714464"/>
      </c:barChart>
      <c:catAx>
        <c:axId val="-21167178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rgbClr val="00336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it-IT"/>
          </a:p>
        </c:txPr>
        <c:crossAx val="-2116714464"/>
        <c:crosses val="autoZero"/>
        <c:auto val="1"/>
        <c:lblAlgn val="ctr"/>
        <c:lblOffset val="100"/>
        <c:noMultiLvlLbl val="0"/>
      </c:catAx>
      <c:valAx>
        <c:axId val="-2116714464"/>
        <c:scaling>
          <c:orientation val="minMax"/>
        </c:scaling>
        <c:delete val="0"/>
        <c:axPos val="b"/>
        <c:numFmt formatCode="#,##0" sourceLinked="0"/>
        <c:majorTickMark val="in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rgbClr val="00336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it-IT"/>
          </a:p>
        </c:txPr>
        <c:crossAx val="-2116717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72520588434702"/>
          <c:y val="0.0395061666948705"/>
          <c:w val="0.915533493095972"/>
          <c:h val="0.5139792726385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'Regioni e ripartizioni'!$AE$8:$AE$9</c:f>
              <c:strCache>
                <c:ptCount val="2"/>
                <c:pt idx="0">
                  <c:v>Maschi</c:v>
                </c:pt>
              </c:strCache>
            </c:strRef>
          </c:tx>
          <c:spPr>
            <a:solidFill>
              <a:srgbClr val="003366"/>
            </a:solidFill>
            <a:ln>
              <a:noFill/>
            </a:ln>
            <a:effectLst/>
          </c:spPr>
          <c:invertIfNegative val="0"/>
          <c:cat>
            <c:strRef>
              <c:f>'Regioni e ripartizioni'!$AD$11:$AD$36</c:f>
              <c:strCache>
                <c:ptCount val="26"/>
                <c:pt idx="0">
                  <c:v>Piemonte</c:v>
                </c:pt>
                <c:pt idx="1">
                  <c:v>Valle d'Aosta/Vallée d'Aoste</c:v>
                </c:pt>
                <c:pt idx="2">
                  <c:v>Liguria</c:v>
                </c:pt>
                <c:pt idx="3">
                  <c:v>Lombardia</c:v>
                </c:pt>
                <c:pt idx="4">
                  <c:v>Trentino-Alto Adige/Südtirol</c:v>
                </c:pt>
                <c:pt idx="5">
                  <c:v>Bolzano/Bozen</c:v>
                </c:pt>
                <c:pt idx="6">
                  <c:v>Trento</c:v>
                </c:pt>
                <c:pt idx="7">
                  <c:v>Veneto</c:v>
                </c:pt>
                <c:pt idx="8">
                  <c:v>Friuli-Venezia Giulia</c:v>
                </c:pt>
                <c:pt idx="9">
                  <c:v>Emilia-Romagna</c:v>
                </c:pt>
                <c:pt idx="10">
                  <c:v>Toscana</c:v>
                </c:pt>
                <c:pt idx="11">
                  <c:v>Umbria</c:v>
                </c:pt>
                <c:pt idx="12">
                  <c:v>Marche</c:v>
                </c:pt>
                <c:pt idx="13">
                  <c:v>Lazio</c:v>
                </c:pt>
                <c:pt idx="14">
                  <c:v>Abruzzo</c:v>
                </c:pt>
                <c:pt idx="15">
                  <c:v>Molise</c:v>
                </c:pt>
                <c:pt idx="16">
                  <c:v>Campania</c:v>
                </c:pt>
                <c:pt idx="17">
                  <c:v>Puglia</c:v>
                </c:pt>
                <c:pt idx="18">
                  <c:v>Basilicata</c:v>
                </c:pt>
                <c:pt idx="19">
                  <c:v>Calabria</c:v>
                </c:pt>
                <c:pt idx="20">
                  <c:v>Sicilia</c:v>
                </c:pt>
                <c:pt idx="21">
                  <c:v>Sardegna</c:v>
                </c:pt>
                <c:pt idx="22">
                  <c:v>Nord</c:v>
                </c:pt>
                <c:pt idx="23">
                  <c:v>Centro </c:v>
                </c:pt>
                <c:pt idx="24">
                  <c:v>Mezzogiorno</c:v>
                </c:pt>
                <c:pt idx="25">
                  <c:v>Italia</c:v>
                </c:pt>
              </c:strCache>
            </c:strRef>
          </c:cat>
          <c:val>
            <c:numRef>
              <c:f>'Regioni e ripartizioni'!$AE$11:$AE$36</c:f>
              <c:numCache>
                <c:formatCode>0.0</c:formatCode>
                <c:ptCount val="26"/>
                <c:pt idx="0">
                  <c:v>79.7</c:v>
                </c:pt>
                <c:pt idx="1">
                  <c:v>79.7</c:v>
                </c:pt>
                <c:pt idx="2">
                  <c:v>79.5</c:v>
                </c:pt>
                <c:pt idx="3">
                  <c:v>80.3</c:v>
                </c:pt>
                <c:pt idx="4">
                  <c:v>80.8</c:v>
                </c:pt>
                <c:pt idx="5">
                  <c:v>80.8</c:v>
                </c:pt>
                <c:pt idx="6">
                  <c:v>80.8</c:v>
                </c:pt>
                <c:pt idx="7">
                  <c:v>80.3</c:v>
                </c:pt>
                <c:pt idx="8">
                  <c:v>79.5</c:v>
                </c:pt>
                <c:pt idx="9">
                  <c:v>80.5</c:v>
                </c:pt>
                <c:pt idx="10">
                  <c:v>80.5</c:v>
                </c:pt>
                <c:pt idx="11">
                  <c:v>80.3</c:v>
                </c:pt>
                <c:pt idx="12">
                  <c:v>80.7</c:v>
                </c:pt>
                <c:pt idx="13">
                  <c:v>79.5</c:v>
                </c:pt>
                <c:pt idx="14">
                  <c:v>79.8</c:v>
                </c:pt>
                <c:pt idx="15">
                  <c:v>79.7</c:v>
                </c:pt>
                <c:pt idx="16">
                  <c:v>78.1</c:v>
                </c:pt>
                <c:pt idx="17">
                  <c:v>80.2</c:v>
                </c:pt>
                <c:pt idx="18">
                  <c:v>79.5</c:v>
                </c:pt>
                <c:pt idx="19">
                  <c:v>79.4</c:v>
                </c:pt>
                <c:pt idx="20">
                  <c:v>79.0</c:v>
                </c:pt>
                <c:pt idx="21">
                  <c:v>79.2</c:v>
                </c:pt>
                <c:pt idx="22">
                  <c:v>80.2</c:v>
                </c:pt>
                <c:pt idx="23">
                  <c:v>80.0</c:v>
                </c:pt>
                <c:pt idx="24">
                  <c:v>79.2</c:v>
                </c:pt>
                <c:pt idx="25">
                  <c:v>79.8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358-465C-9B4B-4C150724F721}"/>
            </c:ext>
          </c:extLst>
        </c:ser>
        <c:ser>
          <c:idx val="1"/>
          <c:order val="1"/>
          <c:tx>
            <c:strRef>
              <c:f>'Regioni e ripartizioni'!$AF$8:$AF$9</c:f>
              <c:strCache>
                <c:ptCount val="2"/>
                <c:pt idx="0">
                  <c:v>Femmine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'Regioni e ripartizioni'!$AD$11:$AD$36</c:f>
              <c:strCache>
                <c:ptCount val="26"/>
                <c:pt idx="0">
                  <c:v>Piemonte</c:v>
                </c:pt>
                <c:pt idx="1">
                  <c:v>Valle d'Aosta/Vallée d'Aoste</c:v>
                </c:pt>
                <c:pt idx="2">
                  <c:v>Liguria</c:v>
                </c:pt>
                <c:pt idx="3">
                  <c:v>Lombardia</c:v>
                </c:pt>
                <c:pt idx="4">
                  <c:v>Trentino-Alto Adige/Südtirol</c:v>
                </c:pt>
                <c:pt idx="5">
                  <c:v>Bolzano/Bozen</c:v>
                </c:pt>
                <c:pt idx="6">
                  <c:v>Trento</c:v>
                </c:pt>
                <c:pt idx="7">
                  <c:v>Veneto</c:v>
                </c:pt>
                <c:pt idx="8">
                  <c:v>Friuli-Venezia Giulia</c:v>
                </c:pt>
                <c:pt idx="9">
                  <c:v>Emilia-Romagna</c:v>
                </c:pt>
                <c:pt idx="10">
                  <c:v>Toscana</c:v>
                </c:pt>
                <c:pt idx="11">
                  <c:v>Umbria</c:v>
                </c:pt>
                <c:pt idx="12">
                  <c:v>Marche</c:v>
                </c:pt>
                <c:pt idx="13">
                  <c:v>Lazio</c:v>
                </c:pt>
                <c:pt idx="14">
                  <c:v>Abruzzo</c:v>
                </c:pt>
                <c:pt idx="15">
                  <c:v>Molise</c:v>
                </c:pt>
                <c:pt idx="16">
                  <c:v>Campania</c:v>
                </c:pt>
                <c:pt idx="17">
                  <c:v>Puglia</c:v>
                </c:pt>
                <c:pt idx="18">
                  <c:v>Basilicata</c:v>
                </c:pt>
                <c:pt idx="19">
                  <c:v>Calabria</c:v>
                </c:pt>
                <c:pt idx="20">
                  <c:v>Sicilia</c:v>
                </c:pt>
                <c:pt idx="21">
                  <c:v>Sardegna</c:v>
                </c:pt>
                <c:pt idx="22">
                  <c:v>Nord</c:v>
                </c:pt>
                <c:pt idx="23">
                  <c:v>Centro </c:v>
                </c:pt>
                <c:pt idx="24">
                  <c:v>Mezzogiorno</c:v>
                </c:pt>
                <c:pt idx="25">
                  <c:v>Italia</c:v>
                </c:pt>
              </c:strCache>
            </c:strRef>
          </c:cat>
          <c:val>
            <c:numRef>
              <c:f>'Regioni e ripartizioni'!$AF$11:$AF$36</c:f>
              <c:numCache>
                <c:formatCode>0.0</c:formatCode>
                <c:ptCount val="26"/>
                <c:pt idx="0">
                  <c:v>84.6</c:v>
                </c:pt>
                <c:pt idx="1">
                  <c:v>84.6</c:v>
                </c:pt>
                <c:pt idx="2">
                  <c:v>84.5</c:v>
                </c:pt>
                <c:pt idx="3">
                  <c:v>85.1</c:v>
                </c:pt>
                <c:pt idx="4">
                  <c:v>85.7</c:v>
                </c:pt>
                <c:pt idx="5">
                  <c:v>85.6</c:v>
                </c:pt>
                <c:pt idx="6">
                  <c:v>85.8</c:v>
                </c:pt>
                <c:pt idx="7">
                  <c:v>85.3</c:v>
                </c:pt>
                <c:pt idx="8">
                  <c:v>84.7</c:v>
                </c:pt>
                <c:pt idx="9">
                  <c:v>85.1</c:v>
                </c:pt>
                <c:pt idx="10">
                  <c:v>85.1</c:v>
                </c:pt>
                <c:pt idx="11">
                  <c:v>85.3</c:v>
                </c:pt>
                <c:pt idx="12">
                  <c:v>85.5</c:v>
                </c:pt>
                <c:pt idx="13">
                  <c:v>84.2</c:v>
                </c:pt>
                <c:pt idx="14">
                  <c:v>84.8</c:v>
                </c:pt>
                <c:pt idx="15">
                  <c:v>84.6</c:v>
                </c:pt>
                <c:pt idx="16">
                  <c:v>83.0</c:v>
                </c:pt>
                <c:pt idx="17">
                  <c:v>84.6</c:v>
                </c:pt>
                <c:pt idx="18">
                  <c:v>84.7</c:v>
                </c:pt>
                <c:pt idx="19">
                  <c:v>84.3</c:v>
                </c:pt>
                <c:pt idx="20">
                  <c:v>83.4</c:v>
                </c:pt>
                <c:pt idx="21">
                  <c:v>85.0</c:v>
                </c:pt>
                <c:pt idx="22">
                  <c:v>85.0</c:v>
                </c:pt>
                <c:pt idx="23">
                  <c:v>84.8</c:v>
                </c:pt>
                <c:pt idx="24">
                  <c:v>83.9</c:v>
                </c:pt>
                <c:pt idx="25">
                  <c:v>84.6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358-465C-9B4B-4C150724F7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16699904"/>
        <c:axId val="-2116122592"/>
      </c:barChart>
      <c:catAx>
        <c:axId val="-2116699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rgbClr val="00336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it-IT"/>
          </a:p>
        </c:txPr>
        <c:crossAx val="-2116122592"/>
        <c:crosses val="autoZero"/>
        <c:auto val="1"/>
        <c:lblAlgn val="ctr"/>
        <c:lblOffset val="100"/>
        <c:noMultiLvlLbl val="0"/>
      </c:catAx>
      <c:valAx>
        <c:axId val="-2116122592"/>
        <c:scaling>
          <c:orientation val="minMax"/>
        </c:scaling>
        <c:delete val="0"/>
        <c:axPos val="l"/>
        <c:numFmt formatCode="0" sourceLinked="0"/>
        <c:majorTickMark val="in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rgbClr val="00336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it-IT"/>
          </a:p>
        </c:txPr>
        <c:crossAx val="-2116699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rgbClr val="003366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336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8E1-4002-81E1-6427209C589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00336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grafico!$A$2:$A$33</c:f>
              <c:strCache>
                <c:ptCount val="32"/>
                <c:pt idx="0">
                  <c:v>Italia</c:v>
                </c:pt>
                <c:pt idx="1">
                  <c:v>Cosenza</c:v>
                </c:pt>
                <c:pt idx="2">
                  <c:v>Villacidro</c:v>
                </c:pt>
                <c:pt idx="3">
                  <c:v>Carbonia</c:v>
                </c:pt>
                <c:pt idx="4">
                  <c:v>Isernia</c:v>
                </c:pt>
                <c:pt idx="5">
                  <c:v>Napoli</c:v>
                </c:pt>
                <c:pt idx="6">
                  <c:v>Benevento</c:v>
                </c:pt>
                <c:pt idx="7">
                  <c:v>Caserta</c:v>
                </c:pt>
                <c:pt idx="8">
                  <c:v>Venezia</c:v>
                </c:pt>
                <c:pt idx="9">
                  <c:v>Crotone</c:v>
                </c:pt>
                <c:pt idx="10">
                  <c:v>Trieste</c:v>
                </c:pt>
                <c:pt idx="11">
                  <c:v>Torino</c:v>
                </c:pt>
                <c:pt idx="12">
                  <c:v>Salerno</c:v>
                </c:pt>
                <c:pt idx="13">
                  <c:v>Palermo</c:v>
                </c:pt>
                <c:pt idx="14">
                  <c:v>Pordenone</c:v>
                </c:pt>
                <c:pt idx="15">
                  <c:v>Latina</c:v>
                </c:pt>
                <c:pt idx="16">
                  <c:v>Brindisi</c:v>
                </c:pt>
                <c:pt idx="17">
                  <c:v>Cagliari</c:v>
                </c:pt>
                <c:pt idx="18">
                  <c:v>Novara</c:v>
                </c:pt>
                <c:pt idx="19">
                  <c:v>Varese</c:v>
                </c:pt>
                <c:pt idx="20">
                  <c:v>Parma</c:v>
                </c:pt>
                <c:pt idx="21">
                  <c:v>Bologna</c:v>
                </c:pt>
                <c:pt idx="22">
                  <c:v>Olbia</c:v>
                </c:pt>
                <c:pt idx="23">
                  <c:v>Roma</c:v>
                </c:pt>
                <c:pt idx="24">
                  <c:v>Ravenna</c:v>
                </c:pt>
                <c:pt idx="25">
                  <c:v>Bolzano / Bozen</c:v>
                </c:pt>
                <c:pt idx="26">
                  <c:v>Grosseto</c:v>
                </c:pt>
                <c:pt idx="27">
                  <c:v>Savona</c:v>
                </c:pt>
                <c:pt idx="28">
                  <c:v>Firenze</c:v>
                </c:pt>
                <c:pt idx="29">
                  <c:v>Milano</c:v>
                </c:pt>
                <c:pt idx="30">
                  <c:v>Genova</c:v>
                </c:pt>
                <c:pt idx="31">
                  <c:v>Rimini</c:v>
                </c:pt>
              </c:strCache>
            </c:strRef>
          </c:cat>
          <c:val>
            <c:numRef>
              <c:f>grafico!$B$2:$B$33</c:f>
              <c:numCache>
                <c:formatCode>0.0</c:formatCode>
                <c:ptCount val="32"/>
                <c:pt idx="0" formatCode="#,##0.0">
                  <c:v>300.871862997191</c:v>
                </c:pt>
                <c:pt idx="1">
                  <c:v>83.2268662164628</c:v>
                </c:pt>
                <c:pt idx="2">
                  <c:v>126.2892022732056</c:v>
                </c:pt>
                <c:pt idx="3">
                  <c:v>189.943362342865</c:v>
                </c:pt>
                <c:pt idx="4">
                  <c:v>199.700449326011</c:v>
                </c:pt>
                <c:pt idx="5">
                  <c:v>208.5041138754817</c:v>
                </c:pt>
                <c:pt idx="6">
                  <c:v>225.3901140934628</c:v>
                </c:pt>
                <c:pt idx="7">
                  <c:v>244.7899872998742</c:v>
                </c:pt>
                <c:pt idx="8">
                  <c:v>247.04227019246</c:v>
                </c:pt>
                <c:pt idx="9">
                  <c:v>259.8202909654156</c:v>
                </c:pt>
                <c:pt idx="10">
                  <c:v>335.9630736187704</c:v>
                </c:pt>
                <c:pt idx="11">
                  <c:v>359.142117022164</c:v>
                </c:pt>
                <c:pt idx="12">
                  <c:v>360.4078100899139</c:v>
                </c:pt>
                <c:pt idx="13">
                  <c:v>366.259986096519</c:v>
                </c:pt>
                <c:pt idx="14">
                  <c:v>383.9590443686006</c:v>
                </c:pt>
                <c:pt idx="15">
                  <c:v>395.4232213103703</c:v>
                </c:pt>
                <c:pt idx="16">
                  <c:v>408.379083790838</c:v>
                </c:pt>
                <c:pt idx="17">
                  <c:v>411.0753176940256</c:v>
                </c:pt>
                <c:pt idx="18">
                  <c:v>426.7693751844737</c:v>
                </c:pt>
                <c:pt idx="19">
                  <c:v>455.5097965805567</c:v>
                </c:pt>
                <c:pt idx="20">
                  <c:v>460.5471869427762</c:v>
                </c:pt>
                <c:pt idx="21">
                  <c:v>503.1137353449166</c:v>
                </c:pt>
                <c:pt idx="22">
                  <c:v>507.8747124402757</c:v>
                </c:pt>
                <c:pt idx="23">
                  <c:v>531.4999698300523</c:v>
                </c:pt>
                <c:pt idx="24">
                  <c:v>537.2566055092758</c:v>
                </c:pt>
                <c:pt idx="25">
                  <c:v>539.111849010515</c:v>
                </c:pt>
                <c:pt idx="26">
                  <c:v>579.7750572310145</c:v>
                </c:pt>
                <c:pt idx="27">
                  <c:v>666.0082761322549</c:v>
                </c:pt>
                <c:pt idx="28">
                  <c:v>711.7428146266516</c:v>
                </c:pt>
                <c:pt idx="29">
                  <c:v>723.899670181381</c:v>
                </c:pt>
                <c:pt idx="30">
                  <c:v>733.1604591962198</c:v>
                </c:pt>
                <c:pt idx="31">
                  <c:v>808.707891268364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8E1-4002-81E1-6427209C58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24590000"/>
        <c:axId val="-2116105488"/>
      </c:barChart>
      <c:catAx>
        <c:axId val="21245900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rgbClr val="00336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it-IT"/>
          </a:p>
        </c:txPr>
        <c:crossAx val="-2116105488"/>
        <c:crosses val="autoZero"/>
        <c:auto val="1"/>
        <c:lblAlgn val="ctr"/>
        <c:lblOffset val="100"/>
        <c:noMultiLvlLbl val="0"/>
      </c:catAx>
      <c:valAx>
        <c:axId val="-2116105488"/>
        <c:scaling>
          <c:orientation val="minMax"/>
        </c:scaling>
        <c:delete val="0"/>
        <c:axPos val="b"/>
        <c:numFmt formatCode="#,##0" sourceLinked="0"/>
        <c:majorTickMark val="in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rgbClr val="00336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it-IT"/>
          </a:p>
        </c:txPr>
        <c:crossAx val="2124590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219AE077-2F99-49E3-8E99-F1C878F666C3}" type="datetimeFigureOut">
              <a:rPr lang="it-IT"/>
              <a:pPr>
                <a:defRPr/>
              </a:pPr>
              <a:t>05/05/16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0781F2E1-8163-4C53-866D-3981092043DF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6228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5363" y="768350"/>
            <a:ext cx="5113337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8587" cy="460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/>
              <a:t>Fare clic per modificare gli stili del testo dello schema</a:t>
            </a:r>
          </a:p>
          <a:p>
            <a:pPr lvl="1"/>
            <a:r>
              <a:rPr lang="it-IT" altLang="it-IT" noProof="0"/>
              <a:t>Secondo livello</a:t>
            </a:r>
          </a:p>
          <a:p>
            <a:pPr lvl="2"/>
            <a:r>
              <a:rPr lang="it-IT" altLang="it-IT" noProof="0"/>
              <a:t>Terzo livello</a:t>
            </a:r>
          </a:p>
          <a:p>
            <a:pPr lvl="3"/>
            <a:r>
              <a:rPr lang="it-IT" altLang="it-IT" noProof="0"/>
              <a:t>Quarto livello</a:t>
            </a:r>
          </a:p>
          <a:p>
            <a:pPr lvl="4"/>
            <a:r>
              <a:rPr lang="it-IT" altLang="it-IT" noProof="0"/>
              <a:t>Quinto livello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D14AB024-4085-445B-823A-71D1CED84DBC}" type="slidenum">
              <a:rPr lang="it-IT" altLang="it-IT"/>
              <a:pPr>
                <a:defRPr/>
              </a:pPr>
              <a:t>‹n.›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957854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striscia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0"/>
            <a:ext cx="9144000" cy="147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it-IT" altLang="it-IT" noProof="0"/>
              <a:t>Fare clic per modificare stile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it-IT" altLang="it-IT" noProof="0"/>
              <a:t>Fare clic per modificare lo stile del sottotitolo dello schema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B36EDB52-5D54-48EE-B7DB-ED5D8362501E}" type="slidenum">
              <a:rPr lang="it-IT" altLang="it-IT"/>
              <a:pPr>
                <a:defRPr/>
              </a:pPr>
              <a:t>‹n.›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63433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61269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10680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74286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90847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09537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32597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10308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29817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31354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312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it-IT" altLang="it-IT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it-IT" altLang="it-IT"/>
          </a:p>
        </p:txBody>
      </p:sp>
      <p:pic>
        <p:nvPicPr>
          <p:cNvPr id="2" name="Picture 8" descr="strisciaLOGO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0"/>
            <a:ext cx="9144000" cy="147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9" descr="strisciaGOALS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8" y="6172200"/>
            <a:ext cx="9067800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svis.it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Grp="1" noChangeArrowheads="1"/>
          </p:cNvSpPr>
          <p:nvPr>
            <p:ph type="title"/>
          </p:nvPr>
        </p:nvSpPr>
        <p:spPr>
          <a:xfrm>
            <a:off x="755576" y="3140968"/>
            <a:ext cx="7772400" cy="1143000"/>
          </a:xfrm>
        </p:spPr>
        <p:txBody>
          <a:bodyPr/>
          <a:lstStyle/>
          <a:p>
            <a:pPr eaLnBrk="1" hangingPunct="1"/>
            <a:r>
              <a:rPr lang="it-IT" altLang="it-IT" dirty="0">
                <a:solidFill>
                  <a:srgbClr val="1F354D"/>
                </a:solidFill>
                <a:latin typeface="Tahoma" panose="020B0604030504040204" pitchFamily="34" charset="0"/>
              </a:rPr>
              <a:t/>
            </a:r>
            <a:br>
              <a:rPr lang="it-IT" altLang="it-IT" dirty="0">
                <a:solidFill>
                  <a:srgbClr val="1F354D"/>
                </a:solidFill>
                <a:latin typeface="Tahoma" panose="020B0604030504040204" pitchFamily="34" charset="0"/>
              </a:rPr>
            </a:br>
            <a:r>
              <a:rPr lang="it-IT" altLang="it-IT" sz="3200" dirty="0">
                <a:solidFill>
                  <a:srgbClr val="003366"/>
                </a:solidFill>
                <a:latin typeface="Trebuchet MS" panose="020B0603020202020204" pitchFamily="34" charset="0"/>
              </a:rPr>
              <a:t>I Comuni e lo sviluppo Sostenibile:</a:t>
            </a:r>
            <a:r>
              <a:rPr lang="it-IT" altLang="it-IT" dirty="0">
                <a:solidFill>
                  <a:srgbClr val="003366"/>
                </a:solidFill>
                <a:latin typeface="Trebuchet MS" panose="020B0603020202020204" pitchFamily="34" charset="0"/>
              </a:rPr>
              <a:t/>
            </a:r>
            <a:br>
              <a:rPr lang="it-IT" altLang="it-IT" dirty="0">
                <a:solidFill>
                  <a:srgbClr val="003366"/>
                </a:solidFill>
                <a:latin typeface="Trebuchet MS" panose="020B0603020202020204" pitchFamily="34" charset="0"/>
              </a:rPr>
            </a:br>
            <a:r>
              <a:rPr lang="it-IT" altLang="it-IT" sz="3200" dirty="0">
                <a:solidFill>
                  <a:srgbClr val="003366"/>
                </a:solidFill>
                <a:latin typeface="Trebuchet MS" panose="020B0603020202020204" pitchFamily="34" charset="0"/>
              </a:rPr>
              <a:t>L’appello dell’ASviS ai Candidati Sindaci</a:t>
            </a:r>
            <a:br>
              <a:rPr lang="it-IT" altLang="it-IT" sz="3200" dirty="0">
                <a:solidFill>
                  <a:srgbClr val="003366"/>
                </a:solidFill>
                <a:latin typeface="Trebuchet MS" panose="020B0603020202020204" pitchFamily="34" charset="0"/>
              </a:rPr>
            </a:br>
            <a:r>
              <a:rPr lang="it-IT" altLang="it-IT" sz="3200" dirty="0">
                <a:solidFill>
                  <a:srgbClr val="003366"/>
                </a:solidFill>
                <a:latin typeface="Trebuchet MS" panose="020B0603020202020204" pitchFamily="34" charset="0"/>
              </a:rPr>
              <a:t/>
            </a:r>
            <a:br>
              <a:rPr lang="it-IT" altLang="it-IT" sz="3200" dirty="0">
                <a:solidFill>
                  <a:srgbClr val="003366"/>
                </a:solidFill>
                <a:latin typeface="Trebuchet MS" panose="020B0603020202020204" pitchFamily="34" charset="0"/>
              </a:rPr>
            </a:br>
            <a:r>
              <a:rPr lang="it-IT" altLang="it-IT" sz="3200" dirty="0">
                <a:solidFill>
                  <a:srgbClr val="003366"/>
                </a:solidFill>
                <a:latin typeface="Trebuchet MS" panose="020B0603020202020204" pitchFamily="34" charset="0"/>
              </a:rPr>
              <a:t/>
            </a:r>
            <a:br>
              <a:rPr lang="it-IT" altLang="it-IT" sz="3200" dirty="0">
                <a:solidFill>
                  <a:srgbClr val="003366"/>
                </a:solidFill>
                <a:latin typeface="Trebuchet MS" panose="020B0603020202020204" pitchFamily="34" charset="0"/>
              </a:rPr>
            </a:br>
            <a:r>
              <a:rPr lang="it-IT" altLang="it-IT" sz="3200">
                <a:solidFill>
                  <a:srgbClr val="003366"/>
                </a:solidFill>
                <a:latin typeface="Trebuchet MS" panose="020B0603020202020204" pitchFamily="34" charset="0"/>
              </a:rPr>
              <a:t/>
            </a:r>
            <a:br>
              <a:rPr lang="it-IT" altLang="it-IT" sz="3200">
                <a:solidFill>
                  <a:srgbClr val="003366"/>
                </a:solidFill>
                <a:latin typeface="Trebuchet MS" panose="020B0603020202020204" pitchFamily="34" charset="0"/>
              </a:rPr>
            </a:br>
            <a:r>
              <a:rPr lang="it-IT" altLang="it-IT" sz="3200">
                <a:solidFill>
                  <a:srgbClr val="003366"/>
                </a:solidFill>
                <a:latin typeface="Trebuchet MS" panose="020B0603020202020204" pitchFamily="34" charset="0"/>
                <a:hlinkClick r:id="rId2"/>
              </a:rPr>
              <a:t>www.asvis.it</a:t>
            </a:r>
            <a:r>
              <a:rPr lang="it-IT" altLang="it-IT" sz="3200">
                <a:solidFill>
                  <a:srgbClr val="003366"/>
                </a:solidFill>
                <a:latin typeface="Trebuchet MS" panose="020B0603020202020204" pitchFamily="34" charset="0"/>
              </a:rPr>
              <a:t>                    @ </a:t>
            </a:r>
            <a:r>
              <a:rPr lang="it-IT" altLang="it-IT" sz="3200" dirty="0">
                <a:solidFill>
                  <a:srgbClr val="003366"/>
                </a:solidFill>
                <a:latin typeface="Trebuchet MS" panose="020B0603020202020204" pitchFamily="34" charset="0"/>
              </a:rPr>
              <a:t>AsvisItalia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539552" y="1556792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spc="-150" dirty="0">
                <a:solidFill>
                  <a:srgbClr val="388294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… Rafforzamento dei rapporti economici, sociali e ambientali </a:t>
            </a:r>
          </a:p>
        </p:txBody>
      </p:sp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932134"/>
              </p:ext>
            </p:extLst>
          </p:nvPr>
        </p:nvGraphicFramePr>
        <p:xfrm>
          <a:off x="1907704" y="1983621"/>
          <a:ext cx="5832648" cy="3989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326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9894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200" b="1" i="0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Persone che vivono in famiglie con almeno un componente di 18-59 anni dove nessun componente lavora o percepisce una pensione da lavoro - </a:t>
                      </a:r>
                      <a:r>
                        <a:rPr lang="it-IT" sz="1000" b="0" i="1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Anno 2011 (valori percentuali)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7919864" y="5949280"/>
            <a:ext cx="11166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Fonte: Istat </a:t>
            </a:r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5087333"/>
              </p:ext>
            </p:extLst>
          </p:nvPr>
        </p:nvGraphicFramePr>
        <p:xfrm>
          <a:off x="2195736" y="2398815"/>
          <a:ext cx="4781550" cy="37966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8361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539552" y="1556792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spc="-150" dirty="0">
                <a:solidFill>
                  <a:srgbClr val="388294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… Rafforzamento dei rapporti economici, sociali e ambientali </a:t>
            </a:r>
          </a:p>
        </p:txBody>
      </p:sp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801017"/>
              </p:ext>
            </p:extLst>
          </p:nvPr>
        </p:nvGraphicFramePr>
        <p:xfrm>
          <a:off x="2339752" y="1861856"/>
          <a:ext cx="5832648" cy="3132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326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1320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200" b="1" i="0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Numero di istituzioni non profit -  </a:t>
                      </a:r>
                      <a:r>
                        <a:rPr lang="it-IT" sz="1000" b="0" i="1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Anno 2011 (per 10.000 abitanti)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7919864" y="5949280"/>
            <a:ext cx="11166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Fonte: Istat </a:t>
            </a: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3864294"/>
              </p:ext>
            </p:extLst>
          </p:nvPr>
        </p:nvGraphicFramePr>
        <p:xfrm>
          <a:off x="2195736" y="2132855"/>
          <a:ext cx="4781550" cy="4062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6172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539552" y="1556792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spc="-150" dirty="0">
                <a:solidFill>
                  <a:srgbClr val="388294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… Rafforzamento dei rapporti economici, sociali e ambientali </a:t>
            </a:r>
          </a:p>
        </p:txBody>
      </p:sp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872488"/>
              </p:ext>
            </p:extLst>
          </p:nvPr>
        </p:nvGraphicFramePr>
        <p:xfrm>
          <a:off x="1691680" y="1989248"/>
          <a:ext cx="5832648" cy="3448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326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1320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200" b="1" i="0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Numero di volontari delle unità locali delle istituzioni non profit -  </a:t>
                      </a:r>
                      <a:r>
                        <a:rPr lang="it-IT" sz="1000" b="0" i="1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Anno 2011 (per 10.000 abitanti)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7919864" y="5949280"/>
            <a:ext cx="11166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Fonte: Istat 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0352806"/>
              </p:ext>
            </p:extLst>
          </p:nvPr>
        </p:nvGraphicFramePr>
        <p:xfrm>
          <a:off x="1619672" y="2262063"/>
          <a:ext cx="5760639" cy="3933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7677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192948"/>
              </p:ext>
            </p:extLst>
          </p:nvPr>
        </p:nvGraphicFramePr>
        <p:xfrm>
          <a:off x="1691680" y="2204864"/>
          <a:ext cx="5832648" cy="3448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326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1320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200" b="1" i="0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Speranza di vita alla nascita per sesso, regione e ripartizione geografica - </a:t>
                      </a:r>
                      <a:r>
                        <a:rPr lang="it-IT" sz="1000" b="0" i="1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Anno 2011 (numero medio di anni)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7919864" y="5949280"/>
            <a:ext cx="11166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Fonte: Istat 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5672513"/>
              </p:ext>
            </p:extLst>
          </p:nvPr>
        </p:nvGraphicFramePr>
        <p:xfrm>
          <a:off x="1619672" y="2734592"/>
          <a:ext cx="5545832" cy="3214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3424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539552" y="1628800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spc="-150" dirty="0">
                <a:solidFill>
                  <a:srgbClr val="388294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… Fornire  trasporti sicuri e sostenibili</a:t>
            </a:r>
          </a:p>
          <a:p>
            <a:endParaRPr lang="it-IT" b="1" spc="-150" dirty="0">
              <a:solidFill>
                <a:srgbClr val="388294"/>
              </a:solidFill>
              <a:latin typeface="+mn-lt"/>
              <a:ea typeface="Verdana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0538398"/>
              </p:ext>
            </p:extLst>
          </p:nvPr>
        </p:nvGraphicFramePr>
        <p:xfrm>
          <a:off x="1979712" y="2204865"/>
          <a:ext cx="5328592" cy="3990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023535"/>
              </p:ext>
            </p:extLst>
          </p:nvPr>
        </p:nvGraphicFramePr>
        <p:xfrm>
          <a:off x="2915816" y="2060848"/>
          <a:ext cx="3960440" cy="2608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04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6087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200" b="1" i="0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Tasso di incidenti stradali – </a:t>
                      </a:r>
                      <a:r>
                        <a:rPr lang="it-IT" sz="1000" b="0" i="1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Anno 2013 (per 100.000 abitanti)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7919864" y="5949280"/>
            <a:ext cx="11166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Fonte: Istat </a:t>
            </a:r>
          </a:p>
        </p:txBody>
      </p:sp>
    </p:spTree>
    <p:extLst>
      <p:ext uri="{BB962C8B-B14F-4D97-AF65-F5344CB8AC3E}">
        <p14:creationId xmlns:p14="http://schemas.microsoft.com/office/powerpoint/2010/main" val="12949157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539552" y="1484784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spc="-150" dirty="0">
                <a:solidFill>
                  <a:srgbClr val="388294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… Fornire  trasporti sicuri e sostenibili</a:t>
            </a:r>
          </a:p>
          <a:p>
            <a:endParaRPr lang="it-IT" b="1" spc="-150" dirty="0">
              <a:solidFill>
                <a:srgbClr val="388294"/>
              </a:solidFill>
              <a:latin typeface="+mn-lt"/>
              <a:ea typeface="Verdana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035546"/>
              </p:ext>
            </p:extLst>
          </p:nvPr>
        </p:nvGraphicFramePr>
        <p:xfrm>
          <a:off x="2627784" y="1900282"/>
          <a:ext cx="3960440" cy="2608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04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6087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200" b="1" i="0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Tempo dedicato alla mobilità  - </a:t>
                      </a:r>
                      <a:r>
                        <a:rPr lang="it-IT" sz="1000" b="0" i="1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Anno 2011 (numero medio di minuti)</a:t>
                      </a:r>
                      <a:endParaRPr lang="it-IT" sz="1000" b="0" i="1" u="none" strike="noStrike" dirty="0">
                        <a:solidFill>
                          <a:srgbClr val="003366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1322203"/>
              </p:ext>
            </p:extLst>
          </p:nvPr>
        </p:nvGraphicFramePr>
        <p:xfrm>
          <a:off x="2123728" y="2060848"/>
          <a:ext cx="5256584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49157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331640" y="1628800"/>
            <a:ext cx="66247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spc="-150" dirty="0">
                <a:solidFill>
                  <a:srgbClr val="388294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… Salvaguardia del patrimonio culturale e naturale</a:t>
            </a:r>
          </a:p>
          <a:p>
            <a:endParaRPr lang="it-IT" b="1" spc="-150" dirty="0">
              <a:solidFill>
                <a:srgbClr val="388294"/>
              </a:solidFill>
              <a:latin typeface="+mn-lt"/>
              <a:ea typeface="Verdana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318575"/>
              </p:ext>
            </p:extLst>
          </p:nvPr>
        </p:nvGraphicFramePr>
        <p:xfrm>
          <a:off x="2267744" y="2276872"/>
          <a:ext cx="4536504" cy="3448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365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6087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200" b="1" i="0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Densità di verde storico e parchi urbani di notevole interesse pubblico - </a:t>
                      </a:r>
                      <a:r>
                        <a:rPr lang="it-IT" sz="1000" b="0" i="1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Anno 2013 (m</a:t>
                      </a:r>
                      <a:r>
                        <a:rPr lang="it-IT" sz="1000" b="0" i="1" u="none" strike="noStrike" kern="1200" baseline="3000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it-IT" sz="1000" b="0" i="1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per 100 m</a:t>
                      </a:r>
                      <a:r>
                        <a:rPr lang="it-IT" sz="1000" b="0" i="1" u="none" strike="noStrike" kern="1200" baseline="3000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it-IT" sz="1000" b="0" i="1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di superficie dei centri abitati)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7919864" y="5949280"/>
            <a:ext cx="11166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Fonte: Istat </a:t>
            </a:r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8128123"/>
              </p:ext>
            </p:extLst>
          </p:nvPr>
        </p:nvGraphicFramePr>
        <p:xfrm>
          <a:off x="1979712" y="2780928"/>
          <a:ext cx="5248275" cy="3300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33995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331640" y="1628800"/>
            <a:ext cx="66247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spc="-150" dirty="0">
                <a:solidFill>
                  <a:srgbClr val="388294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… Salvaguardia del patrimonio culturale e naturale</a:t>
            </a:r>
          </a:p>
          <a:p>
            <a:endParaRPr lang="it-IT" b="1" spc="-150" dirty="0">
              <a:solidFill>
                <a:srgbClr val="388294"/>
              </a:solidFill>
              <a:latin typeface="+mn-lt"/>
              <a:ea typeface="Verdana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318575"/>
              </p:ext>
            </p:extLst>
          </p:nvPr>
        </p:nvGraphicFramePr>
        <p:xfrm>
          <a:off x="2267744" y="2132856"/>
          <a:ext cx="4536504" cy="2608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365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6087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200" b="1" i="0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Disponibilità verde urbano - </a:t>
                      </a:r>
                      <a:r>
                        <a:rPr lang="it-IT" sz="1000" b="0" i="1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Anno 2013 (m</a:t>
                      </a:r>
                      <a:r>
                        <a:rPr lang="it-IT" sz="1000" b="0" i="1" u="none" strike="noStrike" kern="1200" baseline="3000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it-IT" sz="1000" b="0" i="1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per abitante)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7919864" y="5949280"/>
            <a:ext cx="11166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Fonte: Istat </a:t>
            </a:r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6406113"/>
              </p:ext>
            </p:extLst>
          </p:nvPr>
        </p:nvGraphicFramePr>
        <p:xfrm>
          <a:off x="1979712" y="2459797"/>
          <a:ext cx="5248275" cy="3300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33995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331640" y="1484784"/>
            <a:ext cx="66247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spc="-150" dirty="0">
                <a:solidFill>
                  <a:srgbClr val="388294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… Salvaguardia del patrimonio culturale e naturale</a:t>
            </a:r>
          </a:p>
          <a:p>
            <a:endParaRPr lang="it-IT" b="1" spc="-150" dirty="0">
              <a:solidFill>
                <a:srgbClr val="388294"/>
              </a:solidFill>
              <a:latin typeface="+mn-lt"/>
              <a:ea typeface="Verdana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702099"/>
              </p:ext>
            </p:extLst>
          </p:nvPr>
        </p:nvGraphicFramePr>
        <p:xfrm>
          <a:off x="2267744" y="1772816"/>
          <a:ext cx="4536504" cy="2608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365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6087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200" b="1" i="0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Dispersione di rete di acqua potabile - </a:t>
                      </a:r>
                      <a:r>
                        <a:rPr lang="it-IT" sz="1000" b="0" i="1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Anno 2012 (valori percentuali)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1797901957"/>
              </p:ext>
            </p:extLst>
          </p:nvPr>
        </p:nvGraphicFramePr>
        <p:xfrm>
          <a:off x="2123728" y="1988840"/>
          <a:ext cx="4572000" cy="4189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7919864" y="5949280"/>
            <a:ext cx="11166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Fonte: Istat </a:t>
            </a:r>
          </a:p>
        </p:txBody>
      </p:sp>
    </p:spTree>
    <p:extLst>
      <p:ext uri="{BB962C8B-B14F-4D97-AF65-F5344CB8AC3E}">
        <p14:creationId xmlns:p14="http://schemas.microsoft.com/office/powerpoint/2010/main" val="22633995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899592" y="1628800"/>
            <a:ext cx="75608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spc="-150" dirty="0">
                <a:solidFill>
                  <a:srgbClr val="388294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… Riduzione impatto ambientale pro capite delle città (aria e rifiuti)</a:t>
            </a:r>
          </a:p>
          <a:p>
            <a:endParaRPr lang="it-IT" b="1" spc="-150" dirty="0">
              <a:solidFill>
                <a:srgbClr val="388294"/>
              </a:solidFill>
              <a:latin typeface="+mn-lt"/>
              <a:ea typeface="Verdana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2777864087"/>
              </p:ext>
            </p:extLst>
          </p:nvPr>
        </p:nvGraphicFramePr>
        <p:xfrm>
          <a:off x="1763688" y="2708920"/>
          <a:ext cx="5544616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204606"/>
              </p:ext>
            </p:extLst>
          </p:nvPr>
        </p:nvGraphicFramePr>
        <p:xfrm>
          <a:off x="2267744" y="2060848"/>
          <a:ext cx="4536504" cy="5276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365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6087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200" b="1" i="0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Numero massimo di giorni di superamento del limite per la protezione della salute umana previsto per il per il  PM10 - </a:t>
                      </a:r>
                      <a:r>
                        <a:rPr lang="it-IT" sz="1000" b="0" i="1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Anno 2013 (numero di giorni, primi venti comuni capoluoghi di provincia per numero di giorni e media italiana)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7919864" y="5949280"/>
            <a:ext cx="11166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Fonte: Istat </a:t>
            </a:r>
          </a:p>
        </p:txBody>
      </p:sp>
    </p:spTree>
    <p:extLst>
      <p:ext uri="{BB962C8B-B14F-4D97-AF65-F5344CB8AC3E}">
        <p14:creationId xmlns:p14="http://schemas.microsoft.com/office/powerpoint/2010/main" val="2263399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81200"/>
            <a:ext cx="8785225" cy="41148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it-IT" altLang="it-IT" sz="2400" b="1" spc="-150" dirty="0">
                <a:solidFill>
                  <a:srgbClr val="388294"/>
                </a:solidFill>
                <a:ea typeface="Verdana" pitchFamily="34" charset="0"/>
                <a:cs typeface="Verdana" panose="020B0604030504040204" pitchFamily="34" charset="0"/>
              </a:rPr>
              <a:t>Il modello di sviluppo attuale non è sostenibile</a:t>
            </a:r>
          </a:p>
          <a:p>
            <a:pPr marL="0" indent="0" algn="ctr" eaLnBrk="1" hangingPunct="1">
              <a:buFontTx/>
              <a:buNone/>
            </a:pPr>
            <a:endParaRPr lang="it-IT" altLang="it-IT" sz="2100" dirty="0">
              <a:solidFill>
                <a:srgbClr val="003366"/>
              </a:solidFill>
              <a:latin typeface="Trebuchet MS" panose="020B0603020202020204" pitchFamily="34" charset="0"/>
            </a:endParaRPr>
          </a:p>
          <a:p>
            <a:pPr marL="0" indent="0" algn="ctr" eaLnBrk="1" hangingPunct="1">
              <a:buFontTx/>
              <a:buNone/>
            </a:pPr>
            <a:endParaRPr lang="it-IT" altLang="it-IT" sz="2100" dirty="0">
              <a:solidFill>
                <a:srgbClr val="003366"/>
              </a:solidFill>
              <a:latin typeface="Trebuchet MS" panose="020B0603020202020204" pitchFamily="34" charset="0"/>
            </a:endParaRPr>
          </a:p>
          <a:p>
            <a:pPr marL="0" indent="0" algn="just" eaLnBrk="1" hangingPunct="1">
              <a:buFontTx/>
              <a:buNone/>
            </a:pPr>
            <a:r>
              <a:rPr lang="en-US" altLang="it-IT" sz="16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it-IT" altLang="it-IT" sz="16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Siamo ad un bivio storico e la direzione che prenderemo determinerà il successo o il fallimento. Con un’economia globalizzata e tecnologie sofisticate possiamo decidere di chiudere l’epoca della povertà estrema e della fame. O possiamo continuare a degradare il nostro pianeta e accettare intollerabili diseguaglianze che generano l’amarezza e la disperazione. La nostra ambizione è di raggiungere lo sviluppo sostenibile per tutti”.</a:t>
            </a:r>
          </a:p>
          <a:p>
            <a:pPr marL="0" indent="0" algn="just" eaLnBrk="1" hangingPunct="1">
              <a:buFontTx/>
              <a:buNone/>
            </a:pPr>
            <a:endParaRPr lang="en-US" altLang="it-IT" sz="500" dirty="0">
              <a:solidFill>
                <a:srgbClr val="0033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eaLnBrk="1" hangingPunct="1">
              <a:buFontTx/>
              <a:buNone/>
            </a:pPr>
            <a:endParaRPr lang="en-US" altLang="it-IT" sz="2100" i="1" dirty="0">
              <a:solidFill>
                <a:srgbClr val="0033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eaLnBrk="1" hangingPunct="1">
              <a:buFontTx/>
              <a:buNone/>
            </a:pPr>
            <a:endParaRPr lang="en-US" altLang="it-IT" sz="2100" i="1" dirty="0">
              <a:solidFill>
                <a:srgbClr val="0033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eaLnBrk="1" hangingPunct="1">
              <a:buFontTx/>
              <a:buNone/>
            </a:pPr>
            <a:r>
              <a:rPr lang="en-US" altLang="it-IT" sz="1600" i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Ban Ki-moon, </a:t>
            </a:r>
            <a:r>
              <a:rPr lang="en-US" altLang="it-IT" sz="1600" i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Segretario</a:t>
            </a:r>
            <a:r>
              <a:rPr lang="en-US" altLang="it-IT" sz="1600" i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it-IT" sz="1600" i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Generale</a:t>
            </a:r>
            <a:r>
              <a:rPr lang="en-US" altLang="it-IT" sz="1600" i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it-IT" sz="1600" i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dell’ONU</a:t>
            </a:r>
            <a:r>
              <a:rPr lang="en-US" altLang="it-IT" sz="1600" i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it-IT" altLang="it-IT" sz="1600" i="1" dirty="0">
              <a:solidFill>
                <a:srgbClr val="0033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899592" y="1628800"/>
            <a:ext cx="75608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spc="-150" dirty="0">
                <a:solidFill>
                  <a:srgbClr val="388294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… Riduzione impatto ambientale pro capite delle città (aria e rifiuti)</a:t>
            </a:r>
          </a:p>
          <a:p>
            <a:endParaRPr lang="it-IT" b="1" spc="-150" dirty="0">
              <a:solidFill>
                <a:srgbClr val="388294"/>
              </a:solidFill>
              <a:latin typeface="+mn-lt"/>
              <a:ea typeface="Verdana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448080"/>
              </p:ext>
            </p:extLst>
          </p:nvPr>
        </p:nvGraphicFramePr>
        <p:xfrm>
          <a:off x="2267744" y="2276872"/>
          <a:ext cx="4536504" cy="3448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365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6087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200" b="1" i="0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Rifiuti urbani oggetto di raccolta differenziata - </a:t>
                      </a:r>
                      <a:r>
                        <a:rPr lang="it-IT" sz="1000" b="0" i="1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Anno 2013 (percentuale sul totale dei rifiuti urbani prodotti)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7919864" y="5949280"/>
            <a:ext cx="11166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Fonte: Istat </a:t>
            </a:r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9792669"/>
              </p:ext>
            </p:extLst>
          </p:nvPr>
        </p:nvGraphicFramePr>
        <p:xfrm>
          <a:off x="1619672" y="2780928"/>
          <a:ext cx="5886450" cy="3262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33995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467544" y="2492896"/>
            <a:ext cx="8064896" cy="2951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800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 affrontare le sfide dell’Agenda Globale 2030 occorre un </a:t>
            </a:r>
            <a:r>
              <a:rPr lang="it-IT" sz="1800" b="1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approccio multidimensionale e integrato </a:t>
            </a:r>
            <a:r>
              <a:rPr lang="it-IT" sz="1800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che coinvolga attori e livelli decisionali eterogenei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800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comunità locali e le loro rappresentanze politiche ed amministrative sono chiamate – al pari di altri soggetti – al raggiungimento degli obiettivi </a:t>
            </a:r>
            <a:r>
              <a:rPr lang="it-IT" sz="1800" dirty="0" err="1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SDGs</a:t>
            </a:r>
            <a:r>
              <a:rPr lang="it-IT" sz="1800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al fine di creare delle realtà inclusive, sicure e sostenibili 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800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L’ASviS è pronta a sostenere l’impegno  concreto a favore dello sviluppo sostenibile di tutti quei soggetti – compresi i sindaci – che si prenderanno la responsabilità di una sfida che riguarda il presente e il futuro dei nostri territori e delle nostre comunità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323528" y="1772816"/>
            <a:ext cx="8208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eaLnBrk="1" hangingPunct="1">
              <a:buFontTx/>
              <a:buNone/>
            </a:pPr>
            <a:r>
              <a:rPr lang="it-IT" altLang="it-IT" b="1" spc="-150" dirty="0">
                <a:solidFill>
                  <a:srgbClr val="388294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La natura </a:t>
            </a:r>
            <a:r>
              <a:rPr lang="it-IT" altLang="it-IT" b="1" i="1" spc="-150" dirty="0">
                <a:solidFill>
                  <a:srgbClr val="388294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multidimensionale </a:t>
            </a:r>
            <a:r>
              <a:rPr lang="it-IT" altLang="it-IT" b="1" spc="-150" dirty="0">
                <a:solidFill>
                  <a:srgbClr val="388294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dello sviluppo sostenibile</a:t>
            </a:r>
          </a:p>
        </p:txBody>
      </p:sp>
    </p:spTree>
    <p:extLst>
      <p:ext uri="{BB962C8B-B14F-4D97-AF65-F5344CB8AC3E}">
        <p14:creationId xmlns:p14="http://schemas.microsoft.com/office/powerpoint/2010/main" val="2263399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4705" y="2411015"/>
            <a:ext cx="5057775" cy="337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0" name="TextBox 2"/>
          <p:cNvSpPr txBox="1">
            <a:spLocks noChangeArrowheads="1"/>
          </p:cNvSpPr>
          <p:nvPr/>
        </p:nvSpPr>
        <p:spPr bwMode="auto">
          <a:xfrm>
            <a:off x="234305" y="2132856"/>
            <a:ext cx="36004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endParaRPr lang="it-IT" altLang="it-IT" sz="2000" dirty="0">
              <a:solidFill>
                <a:srgbClr val="003366"/>
              </a:solidFill>
              <a:latin typeface="Calibri" panose="020F0502020204030204" pitchFamily="34" charset="0"/>
              <a:ea typeface="Trebuchet MS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it-IT" sz="20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</a:t>
            </a:r>
            <a:r>
              <a:rPr lang="it-IT" sz="20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Agenda ONU 2030 </a:t>
            </a:r>
            <a:r>
              <a:rPr lang="it-IT" sz="20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 articola in:  </a:t>
            </a:r>
          </a:p>
          <a:p>
            <a:pPr>
              <a:spcBef>
                <a:spcPct val="0"/>
              </a:spcBef>
              <a:buNone/>
              <a:defRPr/>
            </a:pPr>
            <a:endParaRPr lang="it-IT" altLang="it-IT" sz="2000" dirty="0">
              <a:solidFill>
                <a:srgbClr val="003366"/>
              </a:solidFill>
              <a:latin typeface="Calibri" panose="020F0502020204030204" pitchFamily="34" charset="0"/>
              <a:ea typeface="Trebuchet MS" charset="0"/>
              <a:cs typeface="Calibri" panose="020F0502020204030204" pitchFamily="34" charset="0"/>
            </a:endParaRPr>
          </a:p>
          <a:p>
            <a:pPr marL="342900" indent="-342900">
              <a:spcBef>
                <a:spcPct val="0"/>
              </a:spcBef>
              <a:defRPr/>
            </a:pPr>
            <a:r>
              <a:rPr lang="it-IT" altLang="it-IT" sz="2000" dirty="0">
                <a:solidFill>
                  <a:srgbClr val="D81826"/>
                </a:solidFill>
                <a:latin typeface="Calibri" panose="020F0502020204030204" pitchFamily="34" charset="0"/>
                <a:ea typeface="Trebuchet MS" charset="0"/>
                <a:cs typeface="Calibri" panose="020F0502020204030204" pitchFamily="34" charset="0"/>
              </a:rPr>
              <a:t>17 obiettivi – </a:t>
            </a:r>
            <a:r>
              <a:rPr lang="en-US" altLang="it-IT" sz="2000" dirty="0">
                <a:solidFill>
                  <a:srgbClr val="D81826"/>
                </a:solidFill>
                <a:latin typeface="Calibri" panose="020F0502020204030204" pitchFamily="34" charset="0"/>
                <a:ea typeface="Trebuchet MS" charset="0"/>
                <a:cs typeface="Calibri" panose="020F0502020204030204" pitchFamily="34" charset="0"/>
              </a:rPr>
              <a:t>Sustainable Development Goals </a:t>
            </a:r>
            <a:r>
              <a:rPr lang="it-IT" altLang="it-IT" sz="2000" dirty="0">
                <a:solidFill>
                  <a:srgbClr val="D81826"/>
                </a:solidFill>
                <a:latin typeface="Calibri" panose="020F0502020204030204" pitchFamily="34" charset="0"/>
                <a:ea typeface="Trebuchet MS" charset="0"/>
                <a:cs typeface="Calibri" panose="020F0502020204030204" pitchFamily="34" charset="0"/>
              </a:rPr>
              <a:t>(</a:t>
            </a:r>
            <a:r>
              <a:rPr lang="it-IT" altLang="it-IT" sz="2000" dirty="0" err="1">
                <a:solidFill>
                  <a:srgbClr val="D81826"/>
                </a:solidFill>
                <a:latin typeface="Calibri" panose="020F0502020204030204" pitchFamily="34" charset="0"/>
                <a:ea typeface="Trebuchet MS" charset="0"/>
                <a:cs typeface="Calibri" panose="020F0502020204030204" pitchFamily="34" charset="0"/>
              </a:rPr>
              <a:t>SDGs</a:t>
            </a:r>
            <a:r>
              <a:rPr lang="it-IT" altLang="it-IT" sz="2000" dirty="0">
                <a:solidFill>
                  <a:srgbClr val="D81826"/>
                </a:solidFill>
                <a:latin typeface="Calibri" panose="020F0502020204030204" pitchFamily="34" charset="0"/>
                <a:ea typeface="Trebuchet MS" charset="0"/>
                <a:cs typeface="Calibri" panose="020F0502020204030204" pitchFamily="34" charset="0"/>
              </a:rPr>
              <a:t>)</a:t>
            </a:r>
          </a:p>
          <a:p>
            <a:pPr marL="342900" indent="-342900">
              <a:spcBef>
                <a:spcPct val="0"/>
              </a:spcBef>
              <a:defRPr/>
            </a:pPr>
            <a:r>
              <a:rPr lang="it-IT" altLang="it-IT" sz="2000" dirty="0">
                <a:solidFill>
                  <a:srgbClr val="D81826"/>
                </a:solidFill>
                <a:latin typeface="Calibri" panose="020F0502020204030204" pitchFamily="34" charset="0"/>
                <a:ea typeface="Trebuchet MS" charset="0"/>
                <a:cs typeface="Calibri" panose="020F0502020204030204" pitchFamily="34" charset="0"/>
              </a:rPr>
              <a:t>169 target</a:t>
            </a:r>
          </a:p>
          <a:p>
            <a:pPr marL="342900" indent="-342900">
              <a:spcBef>
                <a:spcPct val="0"/>
              </a:spcBef>
              <a:defRPr/>
            </a:pPr>
            <a:r>
              <a:rPr lang="it-IT" altLang="it-IT" sz="2000" dirty="0">
                <a:solidFill>
                  <a:srgbClr val="D81826"/>
                </a:solidFill>
                <a:latin typeface="Calibri" panose="020F0502020204030204" pitchFamily="34" charset="0"/>
                <a:ea typeface="Trebuchet MS" charset="0"/>
                <a:cs typeface="Calibri" panose="020F0502020204030204" pitchFamily="34" charset="0"/>
              </a:rPr>
              <a:t>240+ indicatori </a:t>
            </a:r>
          </a:p>
          <a:p>
            <a:pPr marL="342900" indent="-342900">
              <a:spcBef>
                <a:spcPct val="0"/>
              </a:spcBef>
              <a:defRPr/>
            </a:pPr>
            <a:endParaRPr lang="it-IT" altLang="it-IT" sz="2000" dirty="0">
              <a:solidFill>
                <a:srgbClr val="D81826"/>
              </a:solidFill>
              <a:latin typeface="Calibri" panose="020F0502020204030204" pitchFamily="34" charset="0"/>
              <a:ea typeface="Trebuchet MS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it-IT" sz="20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l’Italia, al pari di altri Paesi,  si è impegnata a raggiungere tali obiettivi al più tardi </a:t>
            </a:r>
            <a:r>
              <a:rPr lang="it-IT" sz="20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entro 2030</a:t>
            </a:r>
            <a:endParaRPr lang="it-IT" altLang="it-IT" sz="2000" b="1" dirty="0">
              <a:solidFill>
                <a:srgbClr val="003366"/>
              </a:solidFill>
              <a:latin typeface="Calibri" panose="020F0502020204030204" pitchFamily="34" charset="0"/>
              <a:ea typeface="Trebuchet MS" charset="0"/>
              <a:cs typeface="Calibri" panose="020F050202020403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468314" y="1544638"/>
            <a:ext cx="84241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altLang="it-IT" b="1" spc="-150" dirty="0">
                <a:solidFill>
                  <a:srgbClr val="388294"/>
                </a:solidFill>
                <a:latin typeface="+mn-lt"/>
                <a:ea typeface="Verdana" pitchFamily="34" charset="0"/>
                <a:cs typeface="Verdana" panose="020B0604030504040204" pitchFamily="34" charset="0"/>
              </a:rPr>
              <a:t>L’Agenda Globale delle Nazioni Unite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51520" y="2132856"/>
            <a:ext cx="8064896" cy="4737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800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elezioni di giugno 2016 saranno le prime elezioni dopo la sottoscrizione  da parte dell’Italia dell’</a:t>
            </a:r>
            <a:r>
              <a:rPr lang="it-IT" sz="1800" b="1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Agenda Globale per lo sviluppo sostenibile </a:t>
            </a:r>
            <a:r>
              <a:rPr lang="it-IT" sz="1800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(Agenda 2030) e dell’accordo sul clima di Parigi 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800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 la prima volta si è riconosciuto a livello globale </a:t>
            </a:r>
            <a:r>
              <a:rPr lang="it-IT" sz="1800" b="1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l’assoluta insostenibilità dell’attuale modello di sviluppo</a:t>
            </a:r>
            <a:r>
              <a:rPr lang="it-IT" sz="1800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non solo da un punto di vista ambientale, ma anche sul piano economico, sociale e istituzionale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800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futuri sindaci saranno chiamati ad affrontare </a:t>
            </a:r>
            <a:r>
              <a:rPr lang="it-IT" sz="1800" b="1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tante sfide che i territori italiani</a:t>
            </a:r>
            <a:r>
              <a:rPr lang="it-IT" sz="1800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sperimentano, dalla povertà all’inquinamento, dal traffico allo smaltimento dei rifiuti, dall’educazione di qualità all’esclusione sociale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800" b="1" dirty="0">
                <a:solidFill>
                  <a:srgbClr val="0033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 2030 mancano “solo” meno di 14 anni</a:t>
            </a:r>
            <a:r>
              <a:rPr lang="it-IT" sz="1800" dirty="0">
                <a:solidFill>
                  <a:srgbClr val="0033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  </a:t>
            </a:r>
            <a:r>
              <a:rPr lang="it-IT" sz="1800" dirty="0">
                <a:solidFill>
                  <a:srgbClr val="0033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  portare </a:t>
            </a:r>
            <a:r>
              <a:rPr lang="it-IT" sz="1800" dirty="0">
                <a:solidFill>
                  <a:srgbClr val="0033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città su un sentiero coerente di sviluppo sostenibile è necessario partire subito, senza parlare del fatto che alcuni obiettivi vanno raggiunti entro il 2020.  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it-IT" sz="11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323528" y="1700808"/>
            <a:ext cx="8208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eaLnBrk="1" hangingPunct="1">
              <a:buFontTx/>
              <a:buNone/>
            </a:pPr>
            <a:r>
              <a:rPr lang="it-IT" altLang="it-IT" b="1" spc="-150" dirty="0">
                <a:solidFill>
                  <a:srgbClr val="388294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Le ragioni del nostro appello ai candidati </a:t>
            </a:r>
          </a:p>
        </p:txBody>
      </p:sp>
    </p:spTree>
    <p:extLst>
      <p:ext uri="{BB962C8B-B14F-4D97-AF65-F5344CB8AC3E}">
        <p14:creationId xmlns:p14="http://schemas.microsoft.com/office/powerpoint/2010/main" val="4265570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2"/>
          <p:cNvSpPr txBox="1">
            <a:spLocks noChangeArrowheads="1"/>
          </p:cNvSpPr>
          <p:nvPr/>
        </p:nvSpPr>
        <p:spPr bwMode="auto">
          <a:xfrm>
            <a:off x="395536" y="1484784"/>
            <a:ext cx="8496944" cy="4992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buNone/>
            </a:pPr>
            <a:r>
              <a:rPr lang="it-IT" sz="2400" b="1" spc="-150">
                <a:solidFill>
                  <a:srgbClr val="003366"/>
                </a:solidFill>
                <a:latin typeface="+mn-lt"/>
                <a:ea typeface="Verdana" pitchFamily="34" charset="0"/>
                <a:cs typeface="Verdana" panose="020B0604030504040204" pitchFamily="34" charset="0"/>
              </a:rPr>
              <a:t>Obiettivo </a:t>
            </a:r>
            <a:r>
              <a:rPr lang="it-IT" sz="2400" b="1" spc="-150" smtClean="0">
                <a:solidFill>
                  <a:srgbClr val="003366"/>
                </a:solidFill>
                <a:latin typeface="+mn-lt"/>
                <a:ea typeface="Verdana" pitchFamily="34" charset="0"/>
                <a:cs typeface="Verdana" panose="020B0604030504040204" pitchFamily="34" charset="0"/>
              </a:rPr>
              <a:t>11</a:t>
            </a:r>
            <a:r>
              <a:rPr lang="it-IT" sz="1600" smtClean="0">
                <a:solidFill>
                  <a:srgbClr val="003366"/>
                </a:solidFill>
              </a:rPr>
              <a:t> </a:t>
            </a:r>
            <a:endParaRPr lang="it-IT" sz="1600" dirty="0">
              <a:solidFill>
                <a:srgbClr val="003366"/>
              </a:solidFill>
            </a:endParaRPr>
          </a:p>
          <a:p>
            <a:pPr algn="ctr">
              <a:buNone/>
            </a:pPr>
            <a:r>
              <a:rPr lang="it-IT" sz="1600" b="1" dirty="0">
                <a:solidFill>
                  <a:srgbClr val="388294"/>
                </a:solidFill>
              </a:rPr>
              <a:t>“</a:t>
            </a:r>
            <a:r>
              <a:rPr lang="it-IT" sz="2400" b="1" spc="-150" dirty="0">
                <a:solidFill>
                  <a:srgbClr val="388294"/>
                </a:solidFill>
                <a:latin typeface="+mn-lt"/>
                <a:ea typeface="Verdana" pitchFamily="34" charset="0"/>
                <a:cs typeface="Verdana" panose="020B0604030504040204" pitchFamily="34" charset="0"/>
              </a:rPr>
              <a:t>rendere le città e gli insediamenti umani inclusivi, </a:t>
            </a:r>
          </a:p>
          <a:p>
            <a:pPr algn="ctr">
              <a:buNone/>
            </a:pPr>
            <a:r>
              <a:rPr lang="it-IT" sz="2400" b="1" spc="-150" dirty="0">
                <a:solidFill>
                  <a:srgbClr val="388294"/>
                </a:solidFill>
                <a:latin typeface="+mn-lt"/>
                <a:ea typeface="Verdana" pitchFamily="34" charset="0"/>
                <a:cs typeface="Verdana" panose="020B0604030504040204" pitchFamily="34" charset="0"/>
              </a:rPr>
              <a:t>sicuri, duraturi e sostenibili”</a:t>
            </a:r>
          </a:p>
          <a:p>
            <a:pPr algn="ctr">
              <a:buNone/>
            </a:pPr>
            <a:endParaRPr lang="it-IT" sz="2400" b="1" spc="-150" dirty="0">
              <a:solidFill>
                <a:srgbClr val="388294"/>
              </a:solidFill>
              <a:latin typeface="+mn-lt"/>
              <a:ea typeface="Verdana" pitchFamily="34" charset="0"/>
              <a:cs typeface="Verdana" panose="020B0604030504040204" pitchFamily="34" charset="0"/>
            </a:endParaRPr>
          </a:p>
          <a:p>
            <a:pPr lvl="0"/>
            <a:r>
              <a:rPr lang="it-IT" sz="1600" dirty="0">
                <a:solidFill>
                  <a:srgbClr val="003366"/>
                </a:solidFill>
              </a:rPr>
              <a:t> Accesso per tutti ad un </a:t>
            </a:r>
            <a:r>
              <a:rPr lang="it-IT" sz="1600" b="1" dirty="0">
                <a:solidFill>
                  <a:srgbClr val="003366"/>
                </a:solidFill>
              </a:rPr>
              <a:t>alloggio e a servizi </a:t>
            </a:r>
            <a:r>
              <a:rPr lang="it-IT" sz="1600" dirty="0">
                <a:solidFill>
                  <a:srgbClr val="003366"/>
                </a:solidFill>
              </a:rPr>
              <a:t>di base adeguati</a:t>
            </a:r>
          </a:p>
          <a:p>
            <a:pPr lvl="0"/>
            <a:r>
              <a:rPr lang="it-IT" sz="1600" dirty="0">
                <a:solidFill>
                  <a:srgbClr val="003366"/>
                </a:solidFill>
              </a:rPr>
              <a:t> Fornire  </a:t>
            </a:r>
            <a:r>
              <a:rPr lang="it-IT" sz="1600" b="1" dirty="0">
                <a:solidFill>
                  <a:srgbClr val="003366"/>
                </a:solidFill>
              </a:rPr>
              <a:t>trasporti sicuri e sostenibili</a:t>
            </a:r>
          </a:p>
          <a:p>
            <a:pPr lvl="0"/>
            <a:r>
              <a:rPr lang="it-IT" sz="1600" dirty="0">
                <a:solidFill>
                  <a:srgbClr val="003366"/>
                </a:solidFill>
              </a:rPr>
              <a:t> </a:t>
            </a:r>
            <a:r>
              <a:rPr lang="it-IT" sz="1600" b="1" dirty="0">
                <a:solidFill>
                  <a:srgbClr val="003366"/>
                </a:solidFill>
              </a:rPr>
              <a:t>Urbanizzazione inclusiva e sostenibile </a:t>
            </a:r>
          </a:p>
          <a:p>
            <a:pPr lvl="0"/>
            <a:r>
              <a:rPr lang="it-IT" sz="1600" dirty="0">
                <a:solidFill>
                  <a:srgbClr val="003366"/>
                </a:solidFill>
              </a:rPr>
              <a:t> Salvaguardia del </a:t>
            </a:r>
            <a:r>
              <a:rPr lang="it-IT" sz="1600" b="1" dirty="0">
                <a:solidFill>
                  <a:srgbClr val="003366"/>
                </a:solidFill>
              </a:rPr>
              <a:t>patrimonio culturale e naturale</a:t>
            </a:r>
            <a:r>
              <a:rPr lang="it-IT" sz="1600" dirty="0">
                <a:solidFill>
                  <a:srgbClr val="003366"/>
                </a:solidFill>
              </a:rPr>
              <a:t> </a:t>
            </a:r>
          </a:p>
          <a:p>
            <a:pPr lvl="0"/>
            <a:r>
              <a:rPr lang="it-IT" sz="1600" dirty="0">
                <a:solidFill>
                  <a:srgbClr val="003366"/>
                </a:solidFill>
              </a:rPr>
              <a:t> </a:t>
            </a:r>
            <a:r>
              <a:rPr lang="it-IT" sz="1600" b="1" dirty="0">
                <a:solidFill>
                  <a:srgbClr val="003366"/>
                </a:solidFill>
              </a:rPr>
              <a:t>Riduzione numero di persone colpite da calamità</a:t>
            </a:r>
          </a:p>
          <a:p>
            <a:pPr lvl="0"/>
            <a:r>
              <a:rPr lang="it-IT" sz="1600" dirty="0">
                <a:solidFill>
                  <a:srgbClr val="003366"/>
                </a:solidFill>
              </a:rPr>
              <a:t> </a:t>
            </a:r>
            <a:r>
              <a:rPr lang="it-IT" sz="1600" b="1" dirty="0">
                <a:solidFill>
                  <a:srgbClr val="003366"/>
                </a:solidFill>
              </a:rPr>
              <a:t>Riduzione impatto ambientale </a:t>
            </a:r>
            <a:r>
              <a:rPr lang="it-IT" sz="1600" dirty="0">
                <a:solidFill>
                  <a:srgbClr val="003366"/>
                </a:solidFill>
              </a:rPr>
              <a:t>pro capite delle città (aria e rifiuti)</a:t>
            </a:r>
          </a:p>
          <a:p>
            <a:pPr lvl="0"/>
            <a:r>
              <a:rPr lang="it-IT" sz="1600" dirty="0">
                <a:solidFill>
                  <a:srgbClr val="003366"/>
                </a:solidFill>
              </a:rPr>
              <a:t> Accesso universale a </a:t>
            </a:r>
            <a:r>
              <a:rPr lang="it-IT" sz="1600" b="1" dirty="0">
                <a:solidFill>
                  <a:srgbClr val="003366"/>
                </a:solidFill>
              </a:rPr>
              <a:t>spazi verdi pubblici sicuri e inclusivi</a:t>
            </a:r>
          </a:p>
          <a:p>
            <a:pPr lvl="0"/>
            <a:r>
              <a:rPr lang="it-IT" sz="1600" dirty="0">
                <a:solidFill>
                  <a:srgbClr val="003366"/>
                </a:solidFill>
              </a:rPr>
              <a:t> Rafforzamento dei </a:t>
            </a:r>
            <a:r>
              <a:rPr lang="it-IT" sz="1600" b="1" dirty="0">
                <a:solidFill>
                  <a:srgbClr val="003366"/>
                </a:solidFill>
              </a:rPr>
              <a:t>rapporti economici, sociali e ambientali </a:t>
            </a:r>
            <a:r>
              <a:rPr lang="it-IT" sz="1600" dirty="0">
                <a:solidFill>
                  <a:srgbClr val="003366"/>
                </a:solidFill>
              </a:rPr>
              <a:t>positivi tra le zone urbane</a:t>
            </a:r>
          </a:p>
          <a:p>
            <a:pPr lvl="0"/>
            <a:r>
              <a:rPr lang="it-IT" sz="1600" dirty="0">
                <a:solidFill>
                  <a:srgbClr val="003366"/>
                </a:solidFill>
              </a:rPr>
              <a:t> Introduzione di </a:t>
            </a:r>
            <a:r>
              <a:rPr lang="it-IT" sz="1600" b="1" dirty="0">
                <a:solidFill>
                  <a:srgbClr val="003366"/>
                </a:solidFill>
              </a:rPr>
              <a:t>piani integrati </a:t>
            </a:r>
            <a:r>
              <a:rPr lang="it-IT" sz="1600" dirty="0">
                <a:solidFill>
                  <a:srgbClr val="003366"/>
                </a:solidFill>
              </a:rPr>
              <a:t>di inclusione e l'adattamento ai cambiamenti climatici</a:t>
            </a:r>
          </a:p>
          <a:p>
            <a:pPr lvl="0"/>
            <a:r>
              <a:rPr lang="it-IT" sz="1600" dirty="0">
                <a:solidFill>
                  <a:srgbClr val="003366"/>
                </a:solidFill>
              </a:rPr>
              <a:t> Sostegno ai </a:t>
            </a:r>
            <a:r>
              <a:rPr lang="it-IT" sz="1600" b="1" dirty="0">
                <a:solidFill>
                  <a:srgbClr val="003366"/>
                </a:solidFill>
              </a:rPr>
              <a:t>paesi meno sviluppati </a:t>
            </a:r>
            <a:r>
              <a:rPr lang="it-IT" sz="1600" dirty="0">
                <a:solidFill>
                  <a:srgbClr val="003366"/>
                </a:solidFill>
              </a:rPr>
              <a:t>nella costruzione di edifici sostenibili e resilienti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it-IT" altLang="it-IT" sz="1600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357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055311"/>
              </p:ext>
            </p:extLst>
          </p:nvPr>
        </p:nvGraphicFramePr>
        <p:xfrm>
          <a:off x="539552" y="2708920"/>
          <a:ext cx="3895156" cy="2595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829865"/>
              </p:ext>
            </p:extLst>
          </p:nvPr>
        </p:nvGraphicFramePr>
        <p:xfrm>
          <a:off x="5220072" y="3573016"/>
          <a:ext cx="3528392" cy="11674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60871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Persone senza fissa dimora. </a:t>
                      </a:r>
                      <a:r>
                        <a:rPr lang="it-IT" sz="1000" b="0" i="1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Anno 2014, valori assoluti </a:t>
                      </a:r>
                      <a:endParaRPr lang="it-IT" sz="1000" b="0" i="1" u="none" strike="noStrike" dirty="0">
                        <a:solidFill>
                          <a:srgbClr val="003366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it-IT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0871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Comuni periferici delle aree metropolitane</a:t>
                      </a:r>
                      <a:endParaRPr lang="it-IT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386</a:t>
                      </a:r>
                      <a:endParaRPr lang="it-IT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9129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Comuni con 70-250 mila abitanti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16559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0871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Comuni capoluogo con 30-70 mila abitanti</a:t>
                      </a:r>
                      <a:endParaRPr lang="it-IT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2069</a:t>
                      </a:r>
                      <a:endParaRPr lang="it-IT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9129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Italia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50724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539552" y="1700808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spc="-150" dirty="0">
                <a:solidFill>
                  <a:srgbClr val="388294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…Accesso per tutti ad un alloggio e a servizi di base adeguati</a:t>
            </a:r>
          </a:p>
        </p:txBody>
      </p:sp>
      <p:sp>
        <p:nvSpPr>
          <p:cNvPr id="2" name="Rettangolo 1"/>
          <p:cNvSpPr/>
          <p:nvPr/>
        </p:nvSpPr>
        <p:spPr>
          <a:xfrm>
            <a:off x="683568" y="2492896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"/>
            <a:r>
              <a:rPr lang="it-IT" sz="12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Persone senza fissa dimora.</a:t>
            </a:r>
            <a:r>
              <a:rPr lang="it-IT" sz="12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200" i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Anno 2014, valori assoluti 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919864" y="5949280"/>
            <a:ext cx="11166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Fonte: Istat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539552" y="1556792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spc="-150" dirty="0">
                <a:solidFill>
                  <a:srgbClr val="388294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…Accesso per tutti ad un alloggio e a servizi di base adeguati</a:t>
            </a:r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167032"/>
              </p:ext>
            </p:extLst>
          </p:nvPr>
        </p:nvGraphicFramePr>
        <p:xfrm>
          <a:off x="2195736" y="1988840"/>
          <a:ext cx="4896544" cy="2608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965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60871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Persone residenti in abitazioni senza gabinetto. </a:t>
                      </a:r>
                      <a:r>
                        <a:rPr lang="it-IT" sz="1000" b="0" i="1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Anno 2011 (per 100.000 abitanti)</a:t>
                      </a:r>
                      <a:endParaRPr lang="it-IT" sz="1000" b="0" i="1" u="none" strike="noStrike" dirty="0">
                        <a:solidFill>
                          <a:srgbClr val="003366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1315435"/>
              </p:ext>
            </p:extLst>
          </p:nvPr>
        </p:nvGraphicFramePr>
        <p:xfrm>
          <a:off x="1619672" y="2348880"/>
          <a:ext cx="5904656" cy="3749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7919864" y="5949280"/>
            <a:ext cx="11166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Fonte: Istat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539552" y="1628800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spc="-150" dirty="0">
                <a:solidFill>
                  <a:srgbClr val="388294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… La parità di genere </a:t>
            </a:r>
            <a:endParaRPr lang="it-IT" b="1" spc="-150" dirty="0">
              <a:solidFill>
                <a:srgbClr val="388294"/>
              </a:solidFill>
              <a:latin typeface="+mn-lt"/>
              <a:ea typeface="Verdana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937106"/>
              </p:ext>
            </p:extLst>
          </p:nvPr>
        </p:nvGraphicFramePr>
        <p:xfrm>
          <a:off x="2267744" y="2048452"/>
          <a:ext cx="5832648" cy="3989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326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9894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200" b="1" i="0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Donne presenti nei consigli comunali sul totale degli eletti - </a:t>
                      </a:r>
                      <a:r>
                        <a:rPr lang="it-IT" sz="1000" b="0" i="1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Anno 2013 (valori percentuali)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7919864" y="5949280"/>
            <a:ext cx="11166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Fonte: Istat 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7616424"/>
              </p:ext>
            </p:extLst>
          </p:nvPr>
        </p:nvGraphicFramePr>
        <p:xfrm>
          <a:off x="2195736" y="2455196"/>
          <a:ext cx="4781550" cy="3800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81364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539552" y="1556792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spc="-150" dirty="0">
                <a:solidFill>
                  <a:srgbClr val="388294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… Rafforzamento dei rapporti economici, sociali e ambientali </a:t>
            </a:r>
          </a:p>
        </p:txBody>
      </p:sp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650869"/>
              </p:ext>
            </p:extLst>
          </p:nvPr>
        </p:nvGraphicFramePr>
        <p:xfrm>
          <a:off x="1691680" y="1916832"/>
          <a:ext cx="5832648" cy="3132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326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1320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200" b="1" i="0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Persone di 15-29 anni che non lavorano e non studiano (</a:t>
                      </a:r>
                      <a:r>
                        <a:rPr lang="it-IT" sz="1200" b="1" i="0" u="none" strike="noStrike" kern="1200" baseline="0" dirty="0" err="1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Neet</a:t>
                      </a:r>
                      <a:r>
                        <a:rPr lang="it-IT" sz="1200" b="1" i="0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) -  </a:t>
                      </a:r>
                      <a:r>
                        <a:rPr lang="it-IT" sz="1000" b="0" i="1" u="none" strike="noStrike" kern="1200" baseline="0" dirty="0">
                          <a:solidFill>
                            <a:srgbClr val="003366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Anno 2011 (valori percentuali)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7919864" y="5949280"/>
            <a:ext cx="11166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Fonte: Istat </a:t>
            </a: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2551850"/>
              </p:ext>
            </p:extLst>
          </p:nvPr>
        </p:nvGraphicFramePr>
        <p:xfrm>
          <a:off x="1979712" y="2263849"/>
          <a:ext cx="5328591" cy="3931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1559119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zione vuota">
  <a:themeElements>
    <a:clrScheme name="Presentazione vuo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zione vuota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Presentazione vuo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677</TotalTime>
  <Words>968</Words>
  <Application>Microsoft Macintosh PowerPoint</Application>
  <PresentationFormat>Presentazione su schermo (4:3)</PresentationFormat>
  <Paragraphs>95</Paragraphs>
  <Slides>21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9" baseType="lpstr">
      <vt:lpstr>Calibri</vt:lpstr>
      <vt:lpstr>ＭＳ Ｐゴシック</vt:lpstr>
      <vt:lpstr>Times New Roman</vt:lpstr>
      <vt:lpstr>Trebuchet MS</vt:lpstr>
      <vt:lpstr>Arial</vt:lpstr>
      <vt:lpstr>Tahoma</vt:lpstr>
      <vt:lpstr>Verdana</vt:lpstr>
      <vt:lpstr>Presentazione vuota</vt:lpstr>
      <vt:lpstr> I Comuni e lo sviluppo Sostenibile: L’appello dell’ASviS ai Candidati Sindaci    www.asvis.it                    @ AsvisItalia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Un’Alleanza per un’Italia sostenibile e più giusta</dc:title>
  <dc:creator>Luigi Di Martino</dc:creator>
  <cp:lastModifiedBy>Luigi Di Martino</cp:lastModifiedBy>
  <cp:revision>53</cp:revision>
  <cp:lastPrinted>2016-03-11T05:50:17Z</cp:lastPrinted>
  <dcterms:created xsi:type="dcterms:W3CDTF">2016-03-11T06:55:20Z</dcterms:created>
  <dcterms:modified xsi:type="dcterms:W3CDTF">2016-05-05T08:21:59Z</dcterms:modified>
</cp:coreProperties>
</file>